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Seit diesem Jahr ist das Plone Release Policy geändert.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Plone backend ist Python.</a:t>
            </a:r>
          </a:p>
          <a:p>
            <a:pPr/>
            <a:r>
              <a:t>Volto frontend ist Javascript.</a:t>
            </a:r>
          </a:p>
          <a:p>
            <a:pPr/>
            <a:r>
              <a:t>Wie vereinigt man das?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0" name="Shape 1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Mit Hilfe von Steve ist is besser Englisch geworden, und mehr konsistent.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Shape 1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291041" indent="-291041">
              <a:buSzPct val="125000"/>
              <a:buChar char="*"/>
            </a:lvl1pPr>
          </a:lstStyle>
          <a:p>
            <a:pPr/>
            <a:r>
              <a:t>Plone 6: Archetypes/Py2 entfernt. Resource Registries sehr anders. Add-ons wahrscheinlich nicht kompatibel.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6" name="Shape 1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Hotfix und Vorankündigung gab zuviel Druck.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Shape 1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Zope 5.7 wird nicht mehr unterstützt.</a:t>
            </a:r>
          </a:p>
          <a:p>
            <a:pPr/>
            <a:r>
              <a:t>Wenn ein Security Bug gefixt wird in 5.9.1, dan gibt es kein 5.7 Release mit dem selben Fix.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4" name="Shape 21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Es muss einen Match geben zwischen das Website Project und die Plone Version.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andy path between two hills leading to the ocean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Heron flying low over a beach with a short fence in the foreground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View of beach and sea from a grassy sand dune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View of beach and sea from a grassy sand dune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59" name="py76-line.svg" descr="py76-line.sv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141101" y="11639064"/>
            <a:ext cx="1712890" cy="1712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andy path between two hills leading to the ocean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security@plone.org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plone.org/download/release-schedule" TargetMode="External"/><Relationship Id="rId3" Type="http://schemas.openxmlformats.org/officeDocument/2006/relationships/hyperlink" Target="https://plone.org/security/update-policy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plone.org/download/release-schedule" TargetMode="External"/><Relationship Id="rId4" Type="http://schemas.openxmlformats.org/officeDocument/2006/relationships/hyperlink" Target="https://plone.org/security/update-policy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eue Plone Release Policy"/>
          <p:cNvSpPr txBox="1"/>
          <p:nvPr>
            <p:ph type="ctrTitle"/>
          </p:nvPr>
        </p:nvSpPr>
        <p:spPr>
          <a:xfrm>
            <a:off x="1778000" y="2128606"/>
            <a:ext cx="20828001" cy="2571611"/>
          </a:xfrm>
          <a:prstGeom prst="rect">
            <a:avLst/>
          </a:prstGeom>
        </p:spPr>
        <p:txBody>
          <a:bodyPr/>
          <a:lstStyle/>
          <a:p>
            <a:pPr/>
            <a:r>
              <a:t>Neue Plone Release Policy</a:t>
            </a:r>
          </a:p>
        </p:txBody>
      </p:sp>
      <p:sp>
        <p:nvSpPr>
          <p:cNvPr id="139" name="Maurits van Rees"/>
          <p:cNvSpPr txBox="1"/>
          <p:nvPr>
            <p:ph type="subTitle" sz="quarter" idx="1"/>
          </p:nvPr>
        </p:nvSpPr>
        <p:spPr>
          <a:xfrm>
            <a:off x="4324315" y="8648794"/>
            <a:ext cx="10583052" cy="1587501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pPr/>
            <a:r>
              <a:t>Maurits van Rees</a:t>
            </a:r>
          </a:p>
        </p:txBody>
      </p:sp>
      <p:pic>
        <p:nvPicPr>
          <p:cNvPr id="140" name="py76-line.svg" descr="py76-line.sv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618037" y="6030317"/>
            <a:ext cx="6824455" cy="68244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ecurity Supp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Security Support</a:t>
            </a:r>
          </a:p>
        </p:txBody>
      </p:sp>
      <p:sp>
        <p:nvSpPr>
          <p:cNvPr id="183" name="security@plone.or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3" invalidUrl="" action="" tgtFrame="" tooltip="" history="1" highlightClick="0" endSnd="0"/>
              </a:rPr>
              <a:t>security@plone.org</a:t>
            </a:r>
          </a:p>
          <a:p>
            <a:pPr/>
            <a:r>
              <a:t>Plone/Zope Security Team: Fixes für individuelle Paketen.</a:t>
            </a:r>
          </a:p>
          <a:p>
            <a:pPr/>
            <a:r>
              <a:t>Plone Release Team: Neue Plone Release mit den Fixes.</a:t>
            </a:r>
          </a:p>
          <a:p>
            <a:pPr/>
            <a:r>
              <a:t>Kein Hotfix Paket mehr.</a:t>
            </a:r>
          </a:p>
          <a:p>
            <a:pPr/>
            <a:r>
              <a:t>Keine Vorankündigung mehr.</a:t>
            </a:r>
          </a:p>
        </p:txBody>
      </p:sp>
      <p:sp>
        <p:nvSpPr>
          <p:cNvPr id="1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lease Policy: Security Supp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00735">
              <a:defRPr sz="10864"/>
            </a:lvl1pPr>
          </a:lstStyle>
          <a:p>
            <a:pPr/>
            <a:r>
              <a:t>Release Policy: Security Support</a:t>
            </a:r>
          </a:p>
        </p:txBody>
      </p:sp>
      <p:sp>
        <p:nvSpPr>
          <p:cNvPr id="189" name="Eine major Version bekommt Security Support für 5 Jahre, startend am ersten finalen Releas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52450" indent="-552450" defTabSz="718184">
              <a:spcBef>
                <a:spcPts val="5100"/>
              </a:spcBef>
              <a:defRPr sz="4176"/>
            </a:pPr>
            <a:r>
              <a:t>Eine major Version bekommt Security Support für 5 Jahre, startend am ersten finalen Release.</a:t>
            </a:r>
          </a:p>
          <a:p>
            <a:pPr marL="552450" indent="-552450" defTabSz="718184">
              <a:spcBef>
                <a:spcPts val="5100"/>
              </a:spcBef>
              <a:defRPr sz="4176"/>
            </a:pPr>
            <a:r>
              <a:t>Security Support für eine minor Version endet am selben Datum als der major Version.</a:t>
            </a:r>
          </a:p>
          <a:p>
            <a:pPr lvl="1" marL="1104900" indent="-552450" defTabSz="718184">
              <a:spcBef>
                <a:spcPts val="5100"/>
              </a:spcBef>
              <a:defRPr sz="4176"/>
            </a:pPr>
            <a:r>
              <a:t>6.0.0 Release 2022-12-12</a:t>
            </a:r>
          </a:p>
          <a:p>
            <a:pPr lvl="1" marL="1104900" indent="-552450" defTabSz="718184">
              <a:spcBef>
                <a:spcPts val="5100"/>
              </a:spcBef>
              <a:defRPr sz="4176"/>
            </a:pPr>
            <a:r>
              <a:t>6.0, 6.1, 6.2…: Security Support bis 2027-12-31.</a:t>
            </a:r>
          </a:p>
          <a:p>
            <a:pPr marL="552450" indent="-552450" defTabSz="718184">
              <a:spcBef>
                <a:spcPts val="5100"/>
              </a:spcBef>
              <a:defRPr sz="4176"/>
            </a:pPr>
            <a:r>
              <a:t>Nur die letzte Patch Release in eine minor Version bekommt Security Support.</a:t>
            </a:r>
          </a:p>
          <a:p>
            <a:pPr lvl="1" marL="1104900" indent="-552450" defTabSz="718184">
              <a:spcBef>
                <a:spcPts val="5100"/>
              </a:spcBef>
              <a:defRPr sz="4176"/>
            </a:pPr>
            <a:r>
              <a:t>6.0.0: Zope 5.7</a:t>
            </a:r>
          </a:p>
          <a:p>
            <a:pPr lvl="1" marL="1104900" indent="-552450" defTabSz="718184">
              <a:spcBef>
                <a:spcPts val="5100"/>
              </a:spcBef>
              <a:defRPr sz="4176"/>
            </a:pPr>
            <a:r>
              <a:t>6.0.10: Zope 5.9</a:t>
            </a:r>
          </a:p>
        </p:txBody>
      </p:sp>
      <p:sp>
        <p:nvSpPr>
          <p:cNvPr id="1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Maintenance supp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Maintenance support</a:t>
            </a:r>
          </a:p>
        </p:txBody>
      </p:sp>
      <p:sp>
        <p:nvSpPr>
          <p:cNvPr id="195" name="Regelmässige Relea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Regelmässige Releases</a:t>
            </a:r>
          </a:p>
          <a:p>
            <a:pPr/>
            <a:r>
              <a:t>Plone 6.0: 9 Releases in 2023</a:t>
            </a:r>
          </a:p>
          <a:p>
            <a:pPr/>
            <a:r>
              <a:t>Bug Fixes</a:t>
            </a:r>
          </a:p>
          <a:p>
            <a:pPr/>
            <a:r>
              <a:t>Kleine Features</a:t>
            </a:r>
          </a:p>
        </p:txBody>
      </p:sp>
      <p:sp>
        <p:nvSpPr>
          <p:cNvPr id="1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lease Policy: Maintenance supp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01675">
              <a:defRPr sz="9520"/>
            </a:lvl1pPr>
          </a:lstStyle>
          <a:p>
            <a:pPr/>
            <a:r>
              <a:t>Release Policy: Maintenance support</a:t>
            </a:r>
          </a:p>
        </p:txBody>
      </p:sp>
      <p:sp>
        <p:nvSpPr>
          <p:cNvPr id="199" name="Die erste minor Version bekommt Maintenance Support für zwei Jahr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65150" indent="-565150" defTabSz="734694">
              <a:spcBef>
                <a:spcPts val="5200"/>
              </a:spcBef>
              <a:defRPr sz="4272"/>
            </a:pPr>
            <a:r>
              <a:t>Die erste minor Version bekommt Maintenance Support für zwei Jahre.</a:t>
            </a:r>
          </a:p>
          <a:p>
            <a:pPr marL="565150" indent="-565150" defTabSz="734694">
              <a:spcBef>
                <a:spcPts val="5200"/>
              </a:spcBef>
              <a:defRPr sz="4272"/>
            </a:pPr>
            <a:r>
              <a:t>Spätere minor Versionen bekommen Maintenance Support bis die nächste minor oder major Version aus ist.</a:t>
            </a:r>
          </a:p>
          <a:p>
            <a:pPr marL="565150" indent="-565150" defTabSz="734694">
              <a:spcBef>
                <a:spcPts val="5200"/>
              </a:spcBef>
              <a:defRPr sz="4272"/>
            </a:pPr>
            <a:r>
              <a:t>6.0.*: Maintenance Support bis 2024-12-31.</a:t>
            </a:r>
          </a:p>
          <a:p>
            <a:pPr marL="565150" indent="-565150" defTabSz="734694">
              <a:spcBef>
                <a:spcPts val="5200"/>
              </a:spcBef>
              <a:defRPr sz="4272"/>
            </a:pPr>
            <a:r>
              <a:t>Beispiel:</a:t>
            </a:r>
          </a:p>
          <a:p>
            <a:pPr lvl="1" marL="1130300" indent="-565150" defTabSz="734694">
              <a:spcBef>
                <a:spcPts val="5200"/>
              </a:spcBef>
              <a:defRPr sz="4272"/>
            </a:pPr>
            <a:r>
              <a:t>6.1: Mai 24 - Oktober 24</a:t>
            </a:r>
          </a:p>
          <a:p>
            <a:pPr lvl="1" marL="1130300" indent="-565150" defTabSz="734694">
              <a:spcBef>
                <a:spcPts val="5200"/>
              </a:spcBef>
              <a:defRPr sz="4272"/>
            </a:pPr>
            <a:r>
              <a:t>6.2 Oktober 24 - April 25</a:t>
            </a:r>
          </a:p>
          <a:p>
            <a:pPr lvl="1" marL="1130300" indent="-565150" defTabSz="734694">
              <a:spcBef>
                <a:spcPts val="5200"/>
              </a:spcBef>
              <a:defRPr sz="4272"/>
            </a:pPr>
            <a:r>
              <a:t>7.0 April 25 - April 27</a:t>
            </a:r>
          </a:p>
        </p:txBody>
      </p:sp>
      <p:sp>
        <p:nvSpPr>
          <p:cNvPr id="2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Vol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Volto</a:t>
            </a:r>
          </a:p>
        </p:txBody>
      </p:sp>
      <p:sp>
        <p:nvSpPr>
          <p:cNvPr id="203" name="Volto development ist nicht verknüpft mit Plone backend development. plone.restapi sitzt da zwische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65150" indent="-565150" defTabSz="734694">
              <a:spcBef>
                <a:spcPts val="5200"/>
              </a:spcBef>
              <a:defRPr sz="4272"/>
            </a:pPr>
            <a:r>
              <a:t>Volto development ist nicht verknüpft mit Plone backend development. plone.restapi sitzt da zwischen.</a:t>
            </a:r>
          </a:p>
          <a:p>
            <a:pPr marL="565150" indent="-565150" defTabSz="734694">
              <a:spcBef>
                <a:spcPts val="5200"/>
              </a:spcBef>
              <a:defRPr sz="4272"/>
            </a:pPr>
            <a:r>
              <a:t>Plone 6.0.0: Volto 16.4.0</a:t>
            </a:r>
          </a:p>
          <a:p>
            <a:pPr marL="565150" indent="-565150" defTabSz="734694">
              <a:spcBef>
                <a:spcPts val="5200"/>
              </a:spcBef>
              <a:defRPr sz="4272"/>
            </a:pPr>
            <a:r>
              <a:t>Plone 6.0.10: Volto 16.31.0</a:t>
            </a:r>
          </a:p>
          <a:p>
            <a:pPr marL="565150" indent="-565150" defTabSz="734694">
              <a:spcBef>
                <a:spcPts val="5200"/>
              </a:spcBef>
              <a:defRPr sz="4272"/>
            </a:pPr>
            <a:r>
              <a:t>Volto 16 Maintenance bis Ende 2024, Security bis Ende 2027.</a:t>
            </a:r>
          </a:p>
          <a:p>
            <a:pPr marL="565150" indent="-565150" defTabSz="734694">
              <a:spcBef>
                <a:spcPts val="5200"/>
              </a:spcBef>
              <a:defRPr sz="4272"/>
            </a:pPr>
            <a:r>
              <a:t>Plone 6.1: Volto 17 / 18</a:t>
            </a:r>
          </a:p>
          <a:p>
            <a:pPr marL="565150" indent="-565150" defTabSz="734694">
              <a:spcBef>
                <a:spcPts val="5200"/>
              </a:spcBef>
              <a:defRPr sz="4272"/>
            </a:pPr>
            <a:r>
              <a:t>Volto 17 Maintenance bis Volto 18.</a:t>
            </a:r>
          </a:p>
          <a:p>
            <a:pPr marL="565150" indent="-565150" defTabSz="734694">
              <a:spcBef>
                <a:spcPts val="5200"/>
              </a:spcBef>
              <a:defRPr sz="4272"/>
            </a:pPr>
            <a:r>
              <a:t>Plone 7.0: Volto 19/20/21?</a:t>
            </a:r>
          </a:p>
        </p:txBody>
      </p:sp>
      <p:sp>
        <p:nvSpPr>
          <p:cNvPr id="2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Wer macht wa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Wer macht was?</a:t>
            </a:r>
          </a:p>
        </p:txBody>
      </p:sp>
      <p:sp>
        <p:nvSpPr>
          <p:cNvPr id="207" name="Code schreiben, reviewen, rück/vorwärts porten: core Plone Developer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Code schreiben, reviewen, rück/vorwärts porten: core Plone Developers.</a:t>
            </a:r>
          </a:p>
          <a:p>
            <a:pPr/>
            <a:r>
              <a:t>Security Fixes: Plone/Zope Security Team</a:t>
            </a:r>
          </a:p>
          <a:p>
            <a:pPr/>
            <a:r>
              <a:t>Plone Releases: Plone Release Team</a:t>
            </a:r>
          </a:p>
        </p:txBody>
      </p:sp>
      <p:sp>
        <p:nvSpPr>
          <p:cNvPr id="2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Welche Version ist die Beste für mich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85165">
              <a:defRPr sz="9296"/>
            </a:lvl1pPr>
          </a:lstStyle>
          <a:p>
            <a:pPr/>
            <a:r>
              <a:t>Welche Version ist die Beste für mich?</a:t>
            </a:r>
          </a:p>
        </p:txBody>
      </p:sp>
      <p:sp>
        <p:nvSpPr>
          <p:cNvPr id="211" name="Wichtigste: gibt es Security Suppor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Wichtigste: gibt es Security Support?</a:t>
            </a:r>
          </a:p>
          <a:p>
            <a:pPr/>
            <a:r>
              <a:t>Benutze den letzten Patch Version in eine minor Version.</a:t>
            </a:r>
          </a:p>
          <a:p>
            <a:pPr/>
            <a:r>
              <a:t>Ist das Project stabil: benutze 6.0 mit Volto 16.</a:t>
            </a:r>
          </a:p>
          <a:p>
            <a:pPr/>
            <a:r>
              <a:t>Ist das Project ständig in Entwicklung: benutze 6.1, 6.2, final Volto.</a:t>
            </a:r>
          </a:p>
          <a:p>
            <a:pPr/>
            <a:r>
              <a:t>Classic UI ist noch immer eine gute und stabile Option.</a:t>
            </a:r>
          </a:p>
        </p:txBody>
      </p:sp>
      <p:sp>
        <p:nvSpPr>
          <p:cNvPr id="2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217" name="Plone-release-schedule-2024-01-09.svg" descr="Plone-release-schedule-2024-01-09.sv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11088" y="2874007"/>
            <a:ext cx="21408306" cy="82960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Fragen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Fragen?</a:t>
            </a:r>
          </a:p>
        </p:txBody>
      </p:sp>
      <p:sp>
        <p:nvSpPr>
          <p:cNvPr id="220" name="https://plone.org/download/release-schedu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2" invalidUrl="" action="" tgtFrame="" tooltip="" history="1" highlightClick="0" endSnd="0"/>
              </a:rPr>
              <a:t>https://plone.org/download/release-schedule</a:t>
            </a:r>
          </a:p>
          <a:p>
            <a:pPr/>
            <a:r>
              <a:rPr u="sng">
                <a:hlinkClick r:id="rId3" invalidUrl="" action="" tgtFrame="" tooltip="" history="1" highlightClick="0" endSnd="0"/>
              </a:rPr>
              <a:t>https://plone.org/security/update-policy</a:t>
            </a:r>
          </a:p>
        </p:txBody>
      </p:sp>
      <p:sp>
        <p:nvSpPr>
          <p:cNvPr id="2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er bin ich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Wer bin ich?</a:t>
            </a:r>
          </a:p>
        </p:txBody>
      </p:sp>
      <p:sp>
        <p:nvSpPr>
          <p:cNvPr id="143" name="Maurits van Rees…"/>
          <p:cNvSpPr txBox="1"/>
          <p:nvPr>
            <p:ph type="body" idx="1"/>
          </p:nvPr>
        </p:nvSpPr>
        <p:spPr>
          <a:xfrm>
            <a:off x="1689100" y="3149599"/>
            <a:ext cx="21005800" cy="9423401"/>
          </a:xfrm>
          <a:prstGeom prst="rect">
            <a:avLst/>
          </a:prstGeom>
        </p:spPr>
        <p:txBody>
          <a:bodyPr/>
          <a:lstStyle/>
          <a:p>
            <a:pPr/>
            <a:r>
              <a:t>Maurits van Rees</a:t>
            </a:r>
          </a:p>
          <a:p>
            <a:pPr/>
            <a:r>
              <a:t>2005 - 2023: Zest Software</a:t>
            </a:r>
          </a:p>
          <a:p>
            <a:pPr/>
            <a:r>
              <a:t>Jetzt: Py76</a:t>
            </a:r>
          </a:p>
          <a:p>
            <a:pPr/>
            <a:r>
              <a:t>Plone Release Manager</a:t>
            </a:r>
          </a:p>
          <a:p>
            <a:pPr/>
            <a:r>
              <a:t>Plone Security Team</a:t>
            </a:r>
          </a:p>
        </p:txBody>
      </p:sp>
      <p:sp>
        <p:nvSpPr>
          <p:cNvPr id="144" name="Slide Number"/>
          <p:cNvSpPr txBox="1"/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Wer bin ich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Wer bin ich?</a:t>
            </a:r>
          </a:p>
        </p:txBody>
      </p:sp>
      <p:sp>
        <p:nvSpPr>
          <p:cNvPr id="147" name="Maurits van Rees…"/>
          <p:cNvSpPr txBox="1"/>
          <p:nvPr>
            <p:ph type="body" idx="1"/>
          </p:nvPr>
        </p:nvSpPr>
        <p:spPr>
          <a:xfrm>
            <a:off x="1689100" y="3149600"/>
            <a:ext cx="21005800" cy="9423400"/>
          </a:xfrm>
          <a:prstGeom prst="rect">
            <a:avLst/>
          </a:prstGeom>
        </p:spPr>
        <p:txBody>
          <a:bodyPr/>
          <a:lstStyle/>
          <a:p>
            <a:pPr/>
            <a:r>
              <a:t>Maurits van Rees</a:t>
            </a:r>
          </a:p>
          <a:p>
            <a:pPr/>
            <a:r>
              <a:t>2005 - 2023: Zest Software</a:t>
            </a:r>
          </a:p>
          <a:p>
            <a:pPr/>
            <a:r>
              <a:t>Jetzt: Py76</a:t>
            </a:r>
          </a:p>
          <a:p>
            <a:pPr/>
            <a:r>
              <a:t>Plone Release Manager</a:t>
            </a:r>
          </a:p>
          <a:p>
            <a:pPr/>
            <a:r>
              <a:t>Plone Security Team</a:t>
            </a:r>
          </a:p>
          <a:p>
            <a:pPr/>
            <a:r>
              <a:t>Entschuldigen sie die Anglizismen und Schreibfähler.</a:t>
            </a:r>
          </a:p>
        </p:txBody>
      </p:sp>
      <p:sp>
        <p:nvSpPr>
          <p:cNvPr id="148" name="Slide Number"/>
          <p:cNvSpPr txBox="1"/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Wer bin ich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Wer bin ich?</a:t>
            </a:r>
          </a:p>
        </p:txBody>
      </p:sp>
      <p:sp>
        <p:nvSpPr>
          <p:cNvPr id="151" name="Maurits van Rees…"/>
          <p:cNvSpPr txBox="1"/>
          <p:nvPr>
            <p:ph type="body" idx="1"/>
          </p:nvPr>
        </p:nvSpPr>
        <p:spPr>
          <a:xfrm>
            <a:off x="1689100" y="3149600"/>
            <a:ext cx="21005800" cy="9423400"/>
          </a:xfrm>
          <a:prstGeom prst="rect">
            <a:avLst/>
          </a:prstGeom>
        </p:spPr>
        <p:txBody>
          <a:bodyPr/>
          <a:lstStyle/>
          <a:p>
            <a:pPr/>
            <a:r>
              <a:t>Maurits van Rees</a:t>
            </a:r>
          </a:p>
          <a:p>
            <a:pPr/>
            <a:r>
              <a:t>2005 - 2023: Zest Software</a:t>
            </a:r>
          </a:p>
          <a:p>
            <a:pPr/>
            <a:r>
              <a:t>Jetzt: Py76</a:t>
            </a:r>
          </a:p>
          <a:p>
            <a:pPr/>
            <a:r>
              <a:t>Plone Release Manager</a:t>
            </a:r>
          </a:p>
          <a:p>
            <a:pPr/>
            <a:r>
              <a:t>Plone Security Team</a:t>
            </a:r>
          </a:p>
          <a:p>
            <a:pPr/>
            <a:r>
              <a:t>Entschuldigen sie die Anglizismen und Schreibfehler.</a:t>
            </a:r>
          </a:p>
        </p:txBody>
      </p:sp>
      <p:sp>
        <p:nvSpPr>
          <p:cNvPr id="152" name="Slide Number"/>
          <p:cNvSpPr txBox="1"/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one Release Polic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Plone Release Policy</a:t>
            </a:r>
          </a:p>
        </p:txBody>
      </p:sp>
      <p:sp>
        <p:nvSpPr>
          <p:cNvPr id="155" name="https://plone.org/download/release-schedu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3" invalidUrl="" action="" tgtFrame="" tooltip="" history="1" highlightClick="0" endSnd="0"/>
              </a:rPr>
              <a:t>https://plone.org/download/release-schedule</a:t>
            </a:r>
          </a:p>
          <a:p>
            <a:pPr/>
            <a:r>
              <a:rPr u="sng">
                <a:hlinkClick r:id="rId4" invalidUrl="" action="" tgtFrame="" tooltip="" history="1" highlightClick="0" endSnd="0"/>
              </a:rPr>
              <a:t>https://plone.org/security/update-policy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Alte Release Polic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Alte Release Policy</a:t>
            </a:r>
          </a:p>
        </p:txBody>
      </p:sp>
      <p:sp>
        <p:nvSpPr>
          <p:cNvPr id="161" name="Volto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Volto?</a:t>
            </a:r>
          </a:p>
          <a:p>
            <a:pPr/>
            <a:r>
              <a:t>Neue major Version: nur letzte minor Version bekommt Security Support.</a:t>
            </a:r>
          </a:p>
          <a:p>
            <a:pPr/>
            <a:r>
              <a:t>Neue minor Version: vorige minor Version bekommt keinen Maintenance Support mehr.</a:t>
            </a:r>
          </a:p>
        </p:txBody>
      </p:sp>
      <p:sp>
        <p:nvSpPr>
          <p:cNvPr id="162" name="Slide Number"/>
          <p:cNvSpPr txBox="1"/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Änderungsproz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Änderungsprozess</a:t>
            </a:r>
          </a:p>
        </p:txBody>
      </p:sp>
      <p:sp>
        <p:nvSpPr>
          <p:cNvPr id="167" name="Plone Conference Eibar: Release Managers diskutier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Plone Conference Eibar: Release Managers diskutieren</a:t>
            </a:r>
          </a:p>
          <a:p>
            <a:pPr/>
            <a:r>
              <a:t>Release und Security Teams</a:t>
            </a:r>
          </a:p>
          <a:p>
            <a:pPr/>
            <a:r>
              <a:t>Plone Steering Circle</a:t>
            </a:r>
          </a:p>
          <a:p>
            <a:pPr/>
            <a:r>
              <a:t>Shared Google Doc</a:t>
            </a:r>
          </a:p>
          <a:p>
            <a:pPr/>
            <a:r>
              <a:t>Herzlichen Dank: Steve Piercy und T. Kim Nguyen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emantic Versio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Semantic Versioning</a:t>
            </a:r>
          </a:p>
        </p:txBody>
      </p:sp>
      <p:sp>
        <p:nvSpPr>
          <p:cNvPr id="173" name="Version Nummer: MAJOR.MINOR.PATC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Version Nummer: MAJOR.MINOR.PATCH</a:t>
            </a:r>
          </a:p>
          <a:p>
            <a:pPr/>
            <a:r>
              <a:t>Meisten Paketen:</a:t>
            </a:r>
          </a:p>
          <a:p>
            <a:pPr lvl="1"/>
            <a:r>
              <a:t>Neue major Version: inkompatibele Änderungen</a:t>
            </a:r>
          </a:p>
          <a:p>
            <a:pPr lvl="1"/>
            <a:r>
              <a:t>Neue minor Version: neue, kompatibele Funktionalität</a:t>
            </a:r>
          </a:p>
          <a:p>
            <a:pPr lvl="1"/>
            <a:r>
              <a:t>Neue patch Version: kompatibele Bug Fixes 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emantic Versioning (2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Semantic Versioning (2)</a:t>
            </a:r>
          </a:p>
        </p:txBody>
      </p:sp>
      <p:sp>
        <p:nvSpPr>
          <p:cNvPr id="177" name="Plone im ganzen: Effekt auf Add-ons und ZODB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6400" indent="-406400" defTabSz="528319">
              <a:spcBef>
                <a:spcPts val="3700"/>
              </a:spcBef>
              <a:defRPr sz="3072"/>
            </a:pPr>
            <a:r>
              <a:t>Plone im ganzen: Effekt auf Add-ons und ZODB</a:t>
            </a:r>
          </a:p>
          <a:p>
            <a:pPr lvl="1" marL="812800" indent="-406400" defTabSz="528319">
              <a:spcBef>
                <a:spcPts val="3700"/>
              </a:spcBef>
              <a:defRPr sz="3072"/>
            </a:pPr>
            <a:r>
              <a:t>Neue major Version: Funktionalität sehr geändert oder entfernt.</a:t>
            </a:r>
          </a:p>
          <a:p>
            <a:pPr lvl="2" marL="1219200" indent="-406400" defTabSz="528319">
              <a:spcBef>
                <a:spcPts val="3700"/>
              </a:spcBef>
              <a:defRPr sz="3072"/>
            </a:pPr>
            <a:r>
              <a:t>ZODB: grosse Upgrade</a:t>
            </a:r>
          </a:p>
          <a:p>
            <a:pPr lvl="2" marL="1219200" indent="-406400" defTabSz="528319">
              <a:spcBef>
                <a:spcPts val="3700"/>
              </a:spcBef>
              <a:defRPr sz="3072"/>
            </a:pPr>
            <a:r>
              <a:t>Add-ons: neue major Version, nicht kompatibel</a:t>
            </a:r>
          </a:p>
          <a:p>
            <a:pPr lvl="1" marL="812800" indent="-406400" defTabSz="528319">
              <a:spcBef>
                <a:spcPts val="3700"/>
              </a:spcBef>
              <a:defRPr sz="3072"/>
            </a:pPr>
            <a:r>
              <a:t>Neue minor Version:</a:t>
            </a:r>
          </a:p>
          <a:p>
            <a:pPr lvl="2" marL="1219200" indent="-406400" defTabSz="528319">
              <a:spcBef>
                <a:spcPts val="3700"/>
              </a:spcBef>
              <a:defRPr sz="3072"/>
            </a:pPr>
            <a:r>
              <a:t>ZODB: kleine Upgrade, kann nicht zurück</a:t>
            </a:r>
          </a:p>
          <a:p>
            <a:pPr lvl="2" marL="1219200" indent="-406400" defTabSz="528319">
              <a:spcBef>
                <a:spcPts val="3700"/>
              </a:spcBef>
              <a:defRPr sz="3072"/>
            </a:pPr>
            <a:r>
              <a:t>Add-ons: kleine Änderungen notwendig</a:t>
            </a:r>
          </a:p>
          <a:p>
            <a:pPr lvl="1" marL="812800" indent="-406400" defTabSz="528319">
              <a:spcBef>
                <a:spcPts val="3700"/>
              </a:spcBef>
              <a:defRPr sz="3072"/>
            </a:pPr>
            <a:r>
              <a:t>Neue patch Version: kompatibele Bug Fixes</a:t>
            </a:r>
          </a:p>
          <a:p>
            <a:pPr lvl="2" marL="1219200" indent="-406400" defTabSz="528319">
              <a:spcBef>
                <a:spcPts val="3700"/>
              </a:spcBef>
              <a:defRPr sz="3072"/>
            </a:pPr>
            <a:r>
              <a:t>ZODB: kleine Upgrade, kann zurück nach frühere Plone patch version</a:t>
            </a:r>
          </a:p>
          <a:p>
            <a:pPr lvl="2" marL="1219200" indent="-406400" defTabSz="528319">
              <a:spcBef>
                <a:spcPts val="3700"/>
              </a:spcBef>
              <a:defRPr sz="3072"/>
            </a:pPr>
            <a:r>
              <a:t>Add-ons: ungeändert</a:t>
            </a:r>
          </a:p>
        </p:txBody>
      </p:sp>
      <p:sp>
        <p:nvSpPr>
          <p:cNvPr id="178" name="Slide Number"/>
          <p:cNvSpPr txBox="1"/>
          <p:nvPr>
            <p:ph type="sldNum" sz="quarter" idx="2"/>
          </p:nvPr>
        </p:nvSpPr>
        <p:spPr>
          <a:xfrm>
            <a:off x="12043765" y="13081000"/>
            <a:ext cx="283770" cy="46105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