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.jpeg" ContentType="image/jpeg"/>
  <Override PartName="/ppt/notesSlides/notesSlide4.xml" ContentType="application/vnd.openxmlformats-officedocument.presentationml.notesSlide+xml"/>
  <Override PartName="/ppt/media/image2.jpeg" ContentType="image/jpe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3.jpeg" ContentType="image/jpeg"/>
  <Override PartName="/ppt/notesSlides/notesSlide11.xml" ContentType="application/vnd.openxmlformats-officedocument.presentationml.notesSlide+xml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notesSlides/notesSlide12.xml" ContentType="application/vnd.openxmlformats-officedocument.presentationml.notesSlide+xml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3" name="Shape 19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9" name="Shape 19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 am Plone Release Manager for the backend.</a:t>
            </a:r>
          </a:p>
          <a:p>
            <a:pPr/>
            <a:r>
              <a:t>I have my own company, Py76, where I work as freelancer.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7" name="Shape 20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the beginning of the 17th century, the Netherlands reportedly had more ships sailing the oceans than all other European countries combined.</a:t>
            </a:r>
          </a:p>
          <a:p>
            <a:pPr/>
            <a:r>
              <a:t>We also fought an 80 year war with Spain.</a:t>
            </a:r>
          </a:p>
          <a:p>
            <a:pPr/>
            <a:r>
              <a:t>And we had three wars with England. We won two out of three.</a:t>
            </a:r>
          </a:p>
          <a:p>
            <a:pPr/>
            <a:r>
              <a:t>Here is a map where the Dutch fleet sails straight into England.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2" name="Shape 21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Result: we burn the English fleet.</a:t>
            </a:r>
          </a:p>
          <a:p>
            <a:pPr/>
            <a:r>
              <a:t>Don’t mess with the Dutch.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7" name="Shape 21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year of disaster.</a:t>
            </a:r>
          </a:p>
          <a:p>
            <a:pPr/>
            <a:r>
              <a:t>Fighting mainly France, also England, Cologne, Münster.</a:t>
            </a:r>
          </a:p>
          <a:p>
            <a:pPr/>
            <a:r>
              <a:t>You are Dutch, so what do you do? You flood your own country.</a:t>
            </a:r>
          </a:p>
          <a:p>
            <a:pPr/>
            <a:r>
              <a:t>Good luck reaching Rotterdam, The Hague, Amsterdam.</a:t>
            </a:r>
          </a:p>
          <a:p>
            <a:pPr/>
            <a:r>
              <a:t>Again, don’t mess with the Dutch.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1" name="Shape 23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From State of Plone keynote from three years ago. To understand changes made in 6.2 and planned for 6.3, you should look at the direction Plone is going to: the backend as a headless CMS. Currently the backend includes the Blicca (or Classic UI) frontend, and the Volto front-end sits on top of this. We are trying to untangle this.</a:t>
            </a:r>
          </a:p>
          <a:p>
            <a:pPr/>
            <a:r>
              <a:t>Two lines of attack: move code and templates to a separate package; more "core add-ons”: make more code optional.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9" name="Shape 23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6.2.2 released 2 weeks ago.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4" name="Shape 24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On Plone 6.0 / 6.1: depends on your setuptools and zc.buildout versions.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2" name="Shape 25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zc.buildout is similar to pip: site-packages/plone/ does not contain __init__.py files that declare namespaces.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3" name="Shape 26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Plone 6 you always get the plone.app.layout package.</a:t>
            </a:r>
          </a:p>
          <a:p>
            <a:pPr/>
            <a:r>
              <a:t>But this now has an optional GenericSetup profile, and this is installed by plone.classicui. </a:t>
            </a:r>
          </a:p>
          <a:p>
            <a:pPr/>
            <a:r>
              <a:t>The more we move in 6.3 in a backwards compatible way, the less we need to do in 7.0.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8" name="Shape 26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Volto does not need portlets.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0" name="Shape 28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1836 dead in The Netherlands, plus a few hundred in England and Belgium.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7" name="Shape 29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Dutch take security seriously. So does Plone.</a:t>
            </a:r>
          </a:p>
          <a:p>
            <a:pPr/>
          </a:p>
          <a:p>
            <a:pPr/>
            <a:r>
              <a:t>For Plone 6.0, this includes Volto 16.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>
            <a:lvl1pPr>
              <a:defRPr sz="117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Body Level One…"/>
          <p:cNvSpPr txBox="1"/>
          <p:nvPr>
            <p:ph type="body" sz="quarter" idx="1"/>
          </p:nvPr>
        </p:nvSpPr>
        <p:spPr>
          <a:xfrm>
            <a:off x="142055" y="10709778"/>
            <a:ext cx="6859490" cy="230604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Google Shape;85;p13"/>
          <p:cNvSpPr/>
          <p:nvPr/>
        </p:nvSpPr>
        <p:spPr>
          <a:xfrm rot="15353384">
            <a:off x="-4210690" y="-7074030"/>
            <a:ext cx="11717140" cy="11218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8250"/>
                </a:lnTo>
                <a:lnTo>
                  <a:pt x="17475" y="21600"/>
                </a:lnTo>
                <a:lnTo>
                  <a:pt x="4125" y="21600"/>
                </a:lnTo>
                <a:lnTo>
                  <a:pt x="0" y="825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defTabSz="914400">
              <a:spcBef>
                <a:spcPts val="0"/>
              </a:spcBef>
              <a:defRPr sz="14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6" name="Google Shape;87;p13" descr="Google Shape;87;p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700" y="1603193"/>
            <a:ext cx="3234184" cy="8431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Google Shape;92;p13" descr="Google Shape;92;p13"/>
          <p:cNvPicPr>
            <a:picLocks noChangeAspect="1"/>
          </p:cNvPicPr>
          <p:nvPr/>
        </p:nvPicPr>
        <p:blipFill>
          <a:blip r:embed="rId3">
            <a:extLst/>
          </a:blip>
          <a:srcRect l="14866" t="0" r="7020" b="17759"/>
          <a:stretch>
            <a:fillRect/>
          </a:stretch>
        </p:blipFill>
        <p:spPr>
          <a:xfrm rot="20493576">
            <a:off x="8245916" y="8275094"/>
            <a:ext cx="18248386" cy="7901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299" y="0"/>
                </a:moveTo>
                <a:lnTo>
                  <a:pt x="21600" y="19884"/>
                </a:lnTo>
                <a:lnTo>
                  <a:pt x="327" y="2160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View of beach and sea from a grassy sand dune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6" name="Title Text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" name="Google Shape;672;p40" descr="Google Shape;672;p40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flipH="1" rot="1018138">
            <a:off x="-1901176" y="8911380"/>
            <a:ext cx="16170550" cy="66501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Google Shape;672;p40" descr="Google Shape;672;p40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flipH="1" rot="10752151">
            <a:off x="13338824" y="10003580"/>
            <a:ext cx="16170550" cy="6650140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Heron flying low over a beach with a short fence in the foreground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46" name="Title Text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b="0" sz="8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7" name="Body Level One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8" name="Google Shape;672;p40" descr="Google Shape;672;p40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flipH="1" rot="15688960">
            <a:off x="-7260576" y="4015530"/>
            <a:ext cx="16170550" cy="665014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FFFFFF"/>
                </a:solidFill>
              </a:defRPr>
            </a:lvl1pPr>
            <a:lvl2pPr>
              <a:defRPr sz="4800">
                <a:solidFill>
                  <a:srgbClr val="FFFFFF"/>
                </a:solidFill>
              </a:defRPr>
            </a:lvl2pPr>
            <a:lvl3pPr>
              <a:defRPr sz="4800">
                <a:solidFill>
                  <a:srgbClr val="FFFFFF"/>
                </a:solidFill>
              </a:defRPr>
            </a:lvl3pPr>
            <a:lvl4pPr>
              <a:defRPr sz="4800">
                <a:solidFill>
                  <a:srgbClr val="FFFFFF"/>
                </a:solidFill>
              </a:defRPr>
            </a:lvl4pPr>
            <a:lvl5pPr>
              <a:defRPr sz="4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66" name="Google Shape;92;p13" descr="Google Shape;92;p13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rot="19941923">
            <a:off x="7528414" y="9565357"/>
            <a:ext cx="18836886" cy="7746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Red Star.svg" descr="Red Star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921685" y="498539"/>
            <a:ext cx="2838719" cy="2897482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andy path between two hills leading to the ocean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8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1pPr>
            <a:lvl2pPr marL="11176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2pPr>
            <a:lvl3pPr marL="16764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3pPr>
            <a:lvl4pPr marL="22352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4pPr>
            <a:lvl5pPr marL="27940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79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8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1pPr>
            <a:lvl2pPr marL="11176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2pPr>
            <a:lvl3pPr marL="16764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3pPr>
            <a:lvl4pPr marL="22352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4pPr>
            <a:lvl5pPr marL="27940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7" name="Body Level One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1pPr>
            <a:lvl2pPr marL="11176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2pPr>
            <a:lvl3pPr marL="16764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3pPr>
            <a:lvl4pPr marL="22352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4pPr>
            <a:lvl5pPr marL="2794000" indent="-558800">
              <a:spcBef>
                <a:spcPts val="4500"/>
              </a:spcBef>
              <a:defRPr sz="3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98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FFFFFF"/>
                </a:solidFill>
              </a:defRPr>
            </a:lvl1pPr>
            <a:lvl2pPr>
              <a:defRPr sz="4800">
                <a:solidFill>
                  <a:srgbClr val="FFFFFF"/>
                </a:solidFill>
              </a:defRPr>
            </a:lvl2pPr>
            <a:lvl3pPr>
              <a:defRPr sz="4800">
                <a:solidFill>
                  <a:srgbClr val="FFFFFF"/>
                </a:solidFill>
              </a:defRPr>
            </a:lvl3pPr>
            <a:lvl4pPr>
              <a:defRPr sz="4800">
                <a:solidFill>
                  <a:srgbClr val="FFFFFF"/>
                </a:solidFill>
              </a:defRPr>
            </a:lvl4pPr>
            <a:lvl5pPr>
              <a:defRPr sz="4800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07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andy path between two hills leading to the ocean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6" name="Heron flying low over a beach with a short fence in the foreground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7" name="View of beach and sea from a grassy sand dune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>
                <a:solidFill>
                  <a:srgbClr val="FFFFFF"/>
                </a:solidFill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126" name="“Type a quote here.”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pic>
        <p:nvPicPr>
          <p:cNvPr id="127" name="Google Shape;607;p36" descr="Google Shape;607;p36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flipH="1" rot="15546813">
            <a:off x="-9881660" y="3805602"/>
            <a:ext cx="20443803" cy="8407515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View of beach and sea from a grassy sand dune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52;p17" descr="Google Shape;152;p17"/>
          <p:cNvPicPr>
            <a:picLocks noChangeAspect="1"/>
          </p:cNvPicPr>
          <p:nvPr/>
        </p:nvPicPr>
        <p:blipFill>
          <a:blip r:embed="rId2">
            <a:alphaModFix amt="73000"/>
            <a:extLst/>
          </a:blip>
          <a:stretch>
            <a:fillRect/>
          </a:stretch>
        </p:blipFill>
        <p:spPr>
          <a:xfrm flipH="1" rot="10800000">
            <a:off x="-373185" y="-4484071"/>
            <a:ext cx="26504466" cy="10899962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Title"/>
          <p:cNvSpPr txBox="1"/>
          <p:nvPr>
            <p:ph type="title" hasCustomPrompt="1"/>
          </p:nvPr>
        </p:nvSpPr>
        <p:spPr>
          <a:xfrm>
            <a:off x="1270000" y="812800"/>
            <a:ext cx="21844000" cy="1557437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b="0" spc="-252" sz="84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Title</a:t>
            </a:r>
          </a:p>
        </p:txBody>
      </p:sp>
      <p:sp>
        <p:nvSpPr>
          <p:cNvPr id="152" name="Slide Subtitle"/>
          <p:cNvSpPr txBox="1"/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53" name="Body Level One…"/>
          <p:cNvSpPr txBox="1"/>
          <p:nvPr>
            <p:ph type="body" idx="1" hasCustomPrompt="1"/>
          </p:nvPr>
        </p:nvSpPr>
        <p:spPr>
          <a:xfrm>
            <a:off x="1270000" y="4267200"/>
            <a:ext cx="21844000" cy="8432800"/>
          </a:xfrm>
          <a:prstGeom prst="rect">
            <a:avLst/>
          </a:prstGeom>
        </p:spPr>
        <p:txBody>
          <a:bodyPr anchor="t"/>
          <a:lstStyle>
            <a:lvl1pPr marL="558800" indent="-558800" defTabSz="2438400">
              <a:spcBef>
                <a:spcPts val="2400"/>
              </a:spcBef>
              <a:buClr>
                <a:srgbClr val="000000"/>
              </a:buClr>
              <a:buSzPct val="100000"/>
              <a:defRPr sz="4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1117600" indent="-558800" defTabSz="2438400">
              <a:spcBef>
                <a:spcPts val="2400"/>
              </a:spcBef>
              <a:buClr>
                <a:srgbClr val="000000"/>
              </a:buClr>
              <a:buSzPct val="100000"/>
              <a:defRPr sz="4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676400" indent="-558800" defTabSz="2438400">
              <a:spcBef>
                <a:spcPts val="2400"/>
              </a:spcBef>
              <a:buClr>
                <a:srgbClr val="000000"/>
              </a:buClr>
              <a:buSzPct val="100000"/>
              <a:defRPr sz="4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2235200" indent="-558800" defTabSz="2438400">
              <a:spcBef>
                <a:spcPts val="2400"/>
              </a:spcBef>
              <a:buClr>
                <a:srgbClr val="000000"/>
              </a:buClr>
              <a:buSzPct val="100000"/>
              <a:defRPr sz="4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794000" indent="-558800" defTabSz="2438400">
              <a:spcBef>
                <a:spcPts val="2400"/>
              </a:spcBef>
              <a:buClr>
                <a:srgbClr val="000000"/>
              </a:buClr>
              <a:buSzPct val="100000"/>
              <a:defRPr sz="48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pic>
        <p:nvPicPr>
          <p:cNvPr id="154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lide Number"/>
          <p:cNvSpPr txBox="1"/>
          <p:nvPr>
            <p:ph type="sldNum" sz="quarter" idx="2"/>
          </p:nvPr>
        </p:nvSpPr>
        <p:spPr>
          <a:xfrm>
            <a:off x="11977623" y="13081000"/>
            <a:ext cx="416053" cy="467107"/>
          </a:xfrm>
          <a:prstGeom prst="rect">
            <a:avLst/>
          </a:prstGeom>
        </p:spPr>
        <p:txBody>
          <a:bodyPr anchor="b"/>
          <a:lstStyle>
            <a:lvl1pPr>
              <a:defRPr sz="22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</p:spPr>
        <p:txBody>
          <a:bodyPr anchor="t"/>
          <a:lstStyle>
            <a:lvl1pPr algn="l" defTabSz="2438338">
              <a:lnSpc>
                <a:spcPct val="80000"/>
              </a:lnSpc>
              <a:defRPr spc="-170" sz="85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Slide Title</a:t>
            </a:r>
          </a:p>
        </p:txBody>
      </p:sp>
      <p:sp>
        <p:nvSpPr>
          <p:cNvPr id="16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64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 anchor="t"/>
          <a:lstStyle>
            <a:lvl1pPr marL="6096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2192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8288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4384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0480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pic>
        <p:nvPicPr>
          <p:cNvPr id="165" name="Google Shape;292;p23" descr="Google Shape;292;p23"/>
          <p:cNvPicPr>
            <a:picLocks noChangeAspect="1"/>
          </p:cNvPicPr>
          <p:nvPr/>
        </p:nvPicPr>
        <p:blipFill>
          <a:blip r:embed="rId2">
            <a:alphaModFix amt="43000"/>
            <a:extLst/>
          </a:blip>
          <a:stretch>
            <a:fillRect/>
          </a:stretch>
        </p:blipFill>
        <p:spPr>
          <a:xfrm rot="11101908">
            <a:off x="-1680012" y="-4893300"/>
            <a:ext cx="27067028" cy="11131315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genda Title"/>
          <p:cNvSpPr txBox="1"/>
          <p:nvPr>
            <p:ph type="title" hasCustomPrompt="1"/>
          </p:nvPr>
        </p:nvSpPr>
        <p:spPr>
          <a:xfrm>
            <a:off x="1270000" y="812800"/>
            <a:ext cx="21844000" cy="15621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b="0" spc="-252" sz="84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Title</a:t>
            </a:r>
          </a:p>
        </p:txBody>
      </p:sp>
      <p:sp>
        <p:nvSpPr>
          <p:cNvPr id="174" name="Agenda Subtitle"/>
          <p:cNvSpPr txBox="1"/>
          <p:nvPr>
            <p:ph type="body" sz="quarter" idx="21" hasCustomPrompt="1"/>
          </p:nvPr>
        </p:nvSpPr>
        <p:spPr>
          <a:xfrm>
            <a:off x="1270000" y="2133600"/>
            <a:ext cx="21844000" cy="1016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75" name="Body Level One…"/>
          <p:cNvSpPr txBox="1"/>
          <p:nvPr>
            <p:ph type="body" idx="1" hasCustomPrompt="1"/>
          </p:nvPr>
        </p:nvSpPr>
        <p:spPr>
          <a:xfrm>
            <a:off x="1270000" y="4267200"/>
            <a:ext cx="21844000" cy="8432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2400"/>
              </a:spcBef>
              <a:buSzTx/>
              <a:buNone/>
              <a:defRPr spc="-55" sz="55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0" indent="457200">
              <a:spcBef>
                <a:spcPts val="2400"/>
              </a:spcBef>
              <a:buSzTx/>
              <a:buNone/>
              <a:defRPr spc="-55" sz="55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0" indent="914400">
              <a:spcBef>
                <a:spcPts val="2400"/>
              </a:spcBef>
              <a:buSzTx/>
              <a:buNone/>
              <a:defRPr spc="-55" sz="55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0" indent="1371600">
              <a:spcBef>
                <a:spcPts val="2400"/>
              </a:spcBef>
              <a:buSzTx/>
              <a:buNone/>
              <a:defRPr spc="-55" sz="55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0" indent="1828800">
              <a:spcBef>
                <a:spcPts val="2400"/>
              </a:spcBef>
              <a:buSzTx/>
              <a:buNone/>
              <a:defRPr spc="-55" sz="55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76" name="Slide Number"/>
          <p:cNvSpPr txBox="1"/>
          <p:nvPr>
            <p:ph type="sldNum" sz="quarter" idx="2"/>
          </p:nvPr>
        </p:nvSpPr>
        <p:spPr>
          <a:xfrm>
            <a:off x="11977623" y="13081000"/>
            <a:ext cx="416053" cy="467107"/>
          </a:xfrm>
          <a:prstGeom prst="rect">
            <a:avLst/>
          </a:prstGeom>
        </p:spPr>
        <p:txBody>
          <a:bodyPr anchor="b"/>
          <a:lstStyle>
            <a:lvl1pPr>
              <a:defRPr sz="22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</p:spPr>
        <p:txBody>
          <a:bodyPr anchor="t"/>
          <a:lstStyle>
            <a:lvl1pPr algn="l" defTabSz="2438338">
              <a:lnSpc>
                <a:spcPct val="80000"/>
              </a:lnSpc>
              <a:defRPr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Slide Title</a:t>
            </a:r>
          </a:p>
        </p:txBody>
      </p:sp>
      <p:sp>
        <p:nvSpPr>
          <p:cNvPr id="184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85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 anchor="t"/>
          <a:lstStyle>
            <a:lvl1pPr marL="6096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</a:defRPr>
            </a:lvl1pPr>
            <a:lvl2pPr marL="12192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</a:defRPr>
            </a:lvl2pPr>
            <a:lvl3pPr marL="18288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</a:defRPr>
            </a:lvl3pPr>
            <a:lvl4pPr marL="24384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</a:defRPr>
            </a:lvl4pPr>
            <a:lvl5pPr marL="3048000" indent="-609600" defTabSz="2438338">
              <a:lnSpc>
                <a:spcPct val="90000"/>
              </a:lnSpc>
              <a:spcBef>
                <a:spcPts val="4500"/>
              </a:spcBef>
              <a:buSzPct val="123000"/>
              <a:defRPr sz="4800">
                <a:solidFill>
                  <a:srgbClr val="FFFFFF"/>
                </a:solidFill>
              </a:defRPr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86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anchor="b"/>
          <a:lstStyle>
            <a:lvl1pPr defTabSz="584200">
              <a:defRPr sz="1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3881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3" name="Google Shape;111;p15" descr="Google Shape;111;p15"/>
          <p:cNvPicPr>
            <a:picLocks noChangeAspect="1"/>
          </p:cNvPicPr>
          <p:nvPr/>
        </p:nvPicPr>
        <p:blipFill>
          <a:blip r:embed="rId2">
            <a:alphaModFix amt="57000"/>
            <a:extLst/>
          </a:blip>
          <a:stretch>
            <a:fillRect/>
          </a:stretch>
        </p:blipFill>
        <p:spPr>
          <a:xfrm rot="20073779">
            <a:off x="7607858" y="9025640"/>
            <a:ext cx="18692557" cy="768731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Google Shape;118;p15" descr="Google Shape;118;p15"/>
          <p:cNvPicPr>
            <a:picLocks noChangeAspect="1"/>
          </p:cNvPicPr>
          <p:nvPr/>
        </p:nvPicPr>
        <p:blipFill>
          <a:blip r:embed="rId2">
            <a:alphaModFix amt="54000"/>
            <a:extLst/>
          </a:blip>
          <a:stretch>
            <a:fillRect/>
          </a:stretch>
        </p:blipFill>
        <p:spPr>
          <a:xfrm rot="5107749">
            <a:off x="-6703160" y="3395119"/>
            <a:ext cx="16840760" cy="692576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1pPr>
      <a:lvl2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2pPr>
      <a:lvl3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3pPr>
      <a:lvl4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4pPr>
      <a:lvl5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5pPr>
      <a:lvl6pPr marL="0" marR="0" indent="2286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6pPr>
      <a:lvl7pPr marL="0" marR="0" indent="2743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7pPr>
      <a:lvl8pPr marL="0" marR="0" indent="3200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8pPr>
      <a:lvl9pPr marL="0" marR="0" indent="3657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1200" u="none">
          <a:solidFill>
            <a:srgbClr val="FFFFFF"/>
          </a:solidFill>
          <a:uFillTx/>
          <a:latin typeface="Helvetica"/>
          <a:ea typeface="Helvetica"/>
          <a:cs typeface="Helvetica"/>
          <a:sym typeface="Helvetica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6.docs.plone.org/developer-guide/native-namespace.html" TargetMode="Externa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github.com/plone/Products.CMFPlone/issues/4187" TargetMode="Externa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hyperlink" Target="https://plone.org/download/release-schedule" TargetMode="External"/><Relationship Id="rId3" Type="http://schemas.openxmlformats.org/officeDocument/2006/relationships/image" Target="../media/image8.jpeg"/><Relationship Id="rId4" Type="http://schemas.openxmlformats.org/officeDocument/2006/relationships/image" Target="../media/image10.png"/><Relationship Id="rId5" Type="http://schemas.openxmlformats.org/officeDocument/2006/relationships/image" Target="../media/image9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tate of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State of</a:t>
            </a:r>
          </a:p>
          <a:p>
            <a:pPr/>
            <a:r>
              <a:t>Plone backend</a:t>
            </a:r>
          </a:p>
        </p:txBody>
      </p:sp>
      <p:sp>
        <p:nvSpPr>
          <p:cNvPr id="196" name="Maurits van Rees…"/>
          <p:cNvSpPr txBox="1"/>
          <p:nvPr>
            <p:ph type="subTitle" sz="quarter" idx="1"/>
          </p:nvPr>
        </p:nvSpPr>
        <p:spPr>
          <a:xfrm>
            <a:off x="4156129" y="10478318"/>
            <a:ext cx="6859489" cy="2306043"/>
          </a:xfrm>
          <a:prstGeom prst="rect">
            <a:avLst/>
          </a:prstGeom>
        </p:spPr>
        <p:txBody>
          <a:bodyPr/>
          <a:lstStyle/>
          <a:p>
            <a:pPr defTabSz="742950">
              <a:defRPr sz="4860"/>
            </a:pPr>
            <a:r>
              <a:t>Maurits van Rees</a:t>
            </a:r>
          </a:p>
          <a:p>
            <a:pPr defTabSz="742950">
              <a:defRPr sz="4860"/>
            </a:pPr>
            <a:r>
              <a:t>Plone Release Manager</a:t>
            </a:r>
          </a:p>
          <a:p>
            <a:pPr defTabSz="742950">
              <a:defRPr sz="4860"/>
            </a:pPr>
            <a:r>
              <a:t>Py76</a:t>
            </a:r>
          </a:p>
        </p:txBody>
      </p:sp>
      <p:pic>
        <p:nvPicPr>
          <p:cNvPr id="197" name="White star.png" descr="White star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175232" y="867633"/>
            <a:ext cx="5599130" cy="57105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op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Topics</a:t>
            </a:r>
          </a:p>
        </p:txBody>
      </p:sp>
      <p:sp>
        <p:nvSpPr>
          <p:cNvPr id="202" name="Direc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Direction</a:t>
            </a:r>
          </a:p>
          <a:p>
            <a:pPr/>
            <a:r>
              <a:t>Namespaces, setuptools, buildout</a:t>
            </a:r>
          </a:p>
          <a:p>
            <a:pPr/>
            <a:r>
              <a:t>Core add-ons</a:t>
            </a:r>
          </a:p>
          <a:p>
            <a:pPr/>
            <a:r>
              <a:t>Blicca page templates</a:t>
            </a:r>
          </a:p>
          <a:p>
            <a:pPr/>
            <a:r>
              <a:t>Security support</a:t>
            </a:r>
          </a:p>
          <a:p>
            <a:pPr/>
            <a:r>
              <a:t>The Netherlands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Wars with Englan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Wars with England</a:t>
            </a:r>
          </a:p>
        </p:txBody>
      </p:sp>
      <p:pic>
        <p:nvPicPr>
          <p:cNvPr id="205" name="Tocht-Naar-Chatham-Kaart-NL-nl.svg" descr="Tocht-Naar-Chatham-Kaart-NL-nl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54219" y="2941365"/>
            <a:ext cx="17081109" cy="102885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Wars with Englan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Wars with England</a:t>
            </a:r>
          </a:p>
        </p:txBody>
      </p:sp>
      <p:pic>
        <p:nvPicPr>
          <p:cNvPr id="210" name="Het_verbranden_van_de_Engelse_vloot_voor_Chatham_-_The_Dutch_burn_down_the_English_fleet_before_Chatham_-_June_20_1667_(Peter_van_de_Velde).jpg" descr="Het_verbranden_van_de_Engelse_vloot_voor_Chatham_-_The_Dutch_burn_down_the_English_fleet_before_Chatham_-_June_20_1667_(Peter_van_de_Velde).jpg"/>
          <p:cNvPicPr>
            <a:picLocks noChangeAspect="1"/>
          </p:cNvPicPr>
          <p:nvPr/>
        </p:nvPicPr>
        <p:blipFill>
          <a:blip r:embed="rId3">
            <a:extLst/>
          </a:blip>
          <a:srcRect l="0" t="4576" r="0" b="4576"/>
          <a:stretch>
            <a:fillRect/>
          </a:stretch>
        </p:blipFill>
        <p:spPr>
          <a:xfrm>
            <a:off x="3254219" y="2941365"/>
            <a:ext cx="17081109" cy="102885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1672 “Rampjaar”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1672 “Rampjaar”</a:t>
            </a:r>
          </a:p>
        </p:txBody>
      </p:sp>
      <p:pic>
        <p:nvPicPr>
          <p:cNvPr id="215" name="waterlinie.jpg" descr="waterlinie.jpg"/>
          <p:cNvPicPr>
            <a:picLocks noChangeAspect="1"/>
          </p:cNvPicPr>
          <p:nvPr/>
        </p:nvPicPr>
        <p:blipFill>
          <a:blip r:embed="rId3">
            <a:extLst/>
          </a:blip>
          <a:srcRect l="0" t="19578" r="0" b="19578"/>
          <a:stretch>
            <a:fillRect/>
          </a:stretch>
        </p:blipFill>
        <p:spPr>
          <a:xfrm>
            <a:off x="3254219" y="2941365"/>
            <a:ext cx="17081109" cy="102885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Volto"/>
          <p:cNvSpPr/>
          <p:nvPr/>
        </p:nvSpPr>
        <p:spPr>
          <a:xfrm>
            <a:off x="2594670" y="5100922"/>
            <a:ext cx="3713445" cy="2859923"/>
          </a:xfrm>
          <a:prstGeom prst="rect">
            <a:avLst/>
          </a:prstGeom>
          <a:solidFill>
            <a:srgbClr val="FEAE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Volto</a:t>
            </a:r>
          </a:p>
        </p:txBody>
      </p:sp>
      <p:sp>
        <p:nvSpPr>
          <p:cNvPr id="220" name="Classic UI…"/>
          <p:cNvSpPr/>
          <p:nvPr/>
        </p:nvSpPr>
        <p:spPr>
          <a:xfrm>
            <a:off x="2594670" y="9061979"/>
            <a:ext cx="3713445" cy="285992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Classic UI</a:t>
            </a:r>
          </a:p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backend</a:t>
            </a:r>
          </a:p>
        </p:txBody>
      </p:sp>
      <p:sp>
        <p:nvSpPr>
          <p:cNvPr id="221" name="Plone backend dir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Plone backend direction</a:t>
            </a:r>
          </a:p>
        </p:txBody>
      </p:sp>
      <p:sp>
        <p:nvSpPr>
          <p:cNvPr id="222" name="Plone 6"/>
          <p:cNvSpPr/>
          <p:nvPr/>
        </p:nvSpPr>
        <p:spPr>
          <a:xfrm>
            <a:off x="549928" y="3803182"/>
            <a:ext cx="7802929" cy="808764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Plone 6</a:t>
            </a:r>
          </a:p>
        </p:txBody>
      </p:sp>
      <p:sp>
        <p:nvSpPr>
          <p:cNvPr id="223" name="Plone 7"/>
          <p:cNvSpPr/>
          <p:nvPr/>
        </p:nvSpPr>
        <p:spPr>
          <a:xfrm>
            <a:off x="8828596" y="3803182"/>
            <a:ext cx="13046672" cy="808764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Plone 7</a:t>
            </a:r>
          </a:p>
        </p:txBody>
      </p:sp>
      <p:sp>
        <p:nvSpPr>
          <p:cNvPr id="224" name="Volto"/>
          <p:cNvSpPr/>
          <p:nvPr/>
        </p:nvSpPr>
        <p:spPr>
          <a:xfrm>
            <a:off x="12857876" y="5256474"/>
            <a:ext cx="3713445" cy="2859924"/>
          </a:xfrm>
          <a:prstGeom prst="rect">
            <a:avLst/>
          </a:prstGeom>
          <a:solidFill>
            <a:srgbClr val="FEAE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Volto</a:t>
            </a:r>
          </a:p>
        </p:txBody>
      </p:sp>
      <p:sp>
        <p:nvSpPr>
          <p:cNvPr id="225" name="Blicca"/>
          <p:cNvSpPr/>
          <p:nvPr/>
        </p:nvSpPr>
        <p:spPr>
          <a:xfrm>
            <a:off x="16598279" y="5256474"/>
            <a:ext cx="3713446" cy="4068519"/>
          </a:xfrm>
          <a:prstGeom prst="rect">
            <a:avLst/>
          </a:prstGeom>
          <a:solidFill>
            <a:srgbClr val="FEAE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Blicca</a:t>
            </a:r>
          </a:p>
        </p:txBody>
      </p:sp>
      <p:sp>
        <p:nvSpPr>
          <p:cNvPr id="226" name="backend"/>
          <p:cNvSpPr/>
          <p:nvPr/>
        </p:nvSpPr>
        <p:spPr>
          <a:xfrm>
            <a:off x="12827920" y="9315952"/>
            <a:ext cx="7483083" cy="155126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backend</a:t>
            </a:r>
          </a:p>
        </p:txBody>
      </p:sp>
      <p:sp>
        <p:nvSpPr>
          <p:cNvPr id="227" name="plone.restapi"/>
          <p:cNvSpPr/>
          <p:nvPr/>
        </p:nvSpPr>
        <p:spPr>
          <a:xfrm>
            <a:off x="2594670" y="7943395"/>
            <a:ext cx="3713445" cy="1171735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plone.restapi</a:t>
            </a:r>
          </a:p>
        </p:txBody>
      </p:sp>
      <p:sp>
        <p:nvSpPr>
          <p:cNvPr id="228" name="plone.restapi"/>
          <p:cNvSpPr/>
          <p:nvPr/>
        </p:nvSpPr>
        <p:spPr>
          <a:xfrm>
            <a:off x="12857876" y="8130307"/>
            <a:ext cx="4755442" cy="1171735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plone.restapi</a:t>
            </a:r>
          </a:p>
        </p:txBody>
      </p:sp>
      <p:pic>
        <p:nvPicPr>
          <p:cNvPr id="229" name="Red Star.svg" descr="Red Star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921685" y="498539"/>
            <a:ext cx="2838719" cy="28974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one 6.2 main chan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Plone 6.2 main changes</a:t>
            </a:r>
          </a:p>
        </p:txBody>
      </p:sp>
      <p:sp>
        <p:nvSpPr>
          <p:cNvPr id="234" name="6.2.0 released 2026-05-19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6.2.0 released 2026-05-19</a:t>
            </a:r>
          </a:p>
          <a:p>
            <a:pPr/>
            <a:r>
              <a:t>Python 3.14 supported</a:t>
            </a:r>
          </a:p>
          <a:p>
            <a:pPr/>
            <a:r>
              <a:t>Move to native namespaces</a:t>
            </a:r>
          </a:p>
          <a:p>
            <a:pPr/>
            <a:r>
              <a:t>Start moving page templates to plone.app.layout</a:t>
            </a:r>
          </a:p>
          <a:p>
            <a:pPr/>
            <a:r>
              <a:t>TinyMCE 8 for Classic UI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one 6.2 ongo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Plone 6.2 ongoing</a:t>
            </a:r>
          </a:p>
        </p:txBody>
      </p:sp>
      <p:sp>
        <p:nvSpPr>
          <p:cNvPr id="237" name="Latest: 6.2.2…"/>
          <p:cNvSpPr txBox="1"/>
          <p:nvPr>
            <p:ph type="body" idx="1"/>
          </p:nvPr>
        </p:nvSpPr>
        <p:spPr>
          <a:xfrm>
            <a:off x="1689100" y="3098800"/>
            <a:ext cx="21005800" cy="9296400"/>
          </a:xfrm>
          <a:prstGeom prst="rect">
            <a:avLst/>
          </a:prstGeom>
        </p:spPr>
        <p:txBody>
          <a:bodyPr/>
          <a:lstStyle/>
          <a:p>
            <a:pPr/>
            <a:r>
              <a:t>Latest: 6.2.2</a:t>
            </a:r>
          </a:p>
          <a:p>
            <a:pPr/>
            <a:r>
              <a:t>Add support for Python 3.15</a:t>
            </a:r>
          </a:p>
          <a:p>
            <a:pPr/>
            <a:r>
              <a:t>Drop support for Python 3.10</a:t>
            </a:r>
          </a:p>
          <a:p>
            <a:pPr/>
            <a:r>
              <a:t>Maybe reshuffling some ClassicUI / Blicca code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One more time: namespa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One more time: namespaces</a:t>
            </a:r>
          </a:p>
        </p:txBody>
      </p:sp>
      <p:sp>
        <p:nvSpPr>
          <p:cNvPr id="242" name="6.2 core: from pkg_resources (setuptools) to native namespac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09600" indent="-609600" defTabSz="792479">
              <a:spcBef>
                <a:spcPts val="5600"/>
              </a:spcBef>
              <a:defRPr sz="4608"/>
            </a:pPr>
            <a:r>
              <a:t>6.2 core: from pkg_resources (setuptools) to native namespaces</a:t>
            </a:r>
          </a:p>
          <a:p>
            <a:pPr marL="609600" indent="-609600" defTabSz="792479">
              <a:spcBef>
                <a:spcPts val="5600"/>
              </a:spcBef>
              <a:defRPr sz="4608"/>
            </a:pPr>
            <a:r>
              <a:t>Add-ons: please do the same</a:t>
            </a:r>
          </a:p>
          <a:p>
            <a:pPr marL="609600" indent="-609600" defTabSz="792479">
              <a:spcBef>
                <a:spcPts val="5600"/>
              </a:spcBef>
              <a:defRPr sz="4608"/>
            </a:pPr>
            <a:r>
              <a:rPr u="sng">
                <a:hlinkClick r:id="rId3" invalidUrl="" action="" tgtFrame="" tooltip="" history="1" highlightClick="0" endSnd="0"/>
              </a:rPr>
              <a:t>https://6.docs.plone.org/developer-guide/native-namespace.html</a:t>
            </a:r>
          </a:p>
          <a:p>
            <a:pPr lvl="1" marL="1219200" indent="-609600" defTabSz="792479">
              <a:spcBef>
                <a:spcPts val="5600"/>
              </a:spcBef>
              <a:defRPr sz="4608"/>
            </a:pPr>
            <a:r>
              <a:t>Move code to src/ directory.</a:t>
            </a:r>
          </a:p>
          <a:p>
            <a:pPr lvl="1" marL="1219200" indent="-609600" defTabSz="792479">
              <a:spcBef>
                <a:spcPts val="5600"/>
              </a:spcBef>
              <a:defRPr sz="4608"/>
            </a:pPr>
            <a:r>
              <a:t>setup.py: remove namespace_packages, packages, package_dir</a:t>
            </a:r>
          </a:p>
          <a:p>
            <a:pPr lvl="1" marL="1219200" indent="-609600" defTabSz="792479">
              <a:spcBef>
                <a:spcPts val="5600"/>
              </a:spcBef>
              <a:defRPr sz="4608"/>
            </a:pPr>
            <a:r>
              <a:t>Remove __init__.py files that declare a namespace.</a:t>
            </a:r>
          </a:p>
          <a:p>
            <a:pPr marL="609600" indent="-609600" defTabSz="792479">
              <a:spcBef>
                <a:spcPts val="5600"/>
              </a:spcBef>
              <a:defRPr sz="4608"/>
            </a:pPr>
            <a:r>
              <a:t>Actually can work on Plone 6.0 as well.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etuptoo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Setuptools</a:t>
            </a:r>
          </a:p>
        </p:txBody>
      </p:sp>
      <p:sp>
        <p:nvSpPr>
          <p:cNvPr id="247" name="81.0.0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81.0.0:</a:t>
            </a:r>
          </a:p>
          <a:p>
            <a:pPr lvl="1"/>
            <a:r>
              <a:t>2026-02-06</a:t>
            </a:r>
          </a:p>
          <a:p>
            <a:pPr lvl="1"/>
            <a:r>
              <a:t>last with pkg_resources</a:t>
            </a:r>
          </a:p>
          <a:p>
            <a:pPr/>
            <a:r>
              <a:t>82.0.0</a:t>
            </a:r>
          </a:p>
          <a:p>
            <a:pPr lvl="1"/>
            <a:r>
              <a:t>2026-02-08</a:t>
            </a:r>
          </a:p>
          <a:p>
            <a:pPr lvl="1"/>
            <a:r>
              <a:t>pkg_resources removed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zc.buildo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zc.buildout</a:t>
            </a:r>
          </a:p>
        </p:txBody>
      </p:sp>
      <p:sp>
        <p:nvSpPr>
          <p:cNvPr id="250" name="zc.buildout 5 installs all namespaces as nativ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96900" indent="-596900" defTabSz="775969">
              <a:spcBef>
                <a:spcPts val="5500"/>
              </a:spcBef>
              <a:defRPr sz="4512"/>
            </a:pPr>
            <a:r>
              <a:t>zc.buildout 5 installs all namespaces as native</a:t>
            </a:r>
          </a:p>
          <a:p>
            <a:pPr marL="596900" indent="-596900" defTabSz="775969">
              <a:spcBef>
                <a:spcPts val="5500"/>
              </a:spcBef>
              <a:defRPr sz="4512"/>
            </a:pPr>
            <a:r>
              <a:t>Developing: horse-with-no-namespace may help</a:t>
            </a:r>
          </a:p>
          <a:p>
            <a:pPr marL="596900" indent="-596900" defTabSz="775969">
              <a:spcBef>
                <a:spcPts val="5500"/>
              </a:spcBef>
              <a:defRPr sz="4512"/>
            </a:pPr>
            <a:r>
              <a:t>Plone 6.2: use zc.buildout 5.2.0+</a:t>
            </a:r>
          </a:p>
          <a:p>
            <a:pPr marL="596900" indent="-596900" defTabSz="775969">
              <a:spcBef>
                <a:spcPts val="5500"/>
              </a:spcBef>
              <a:defRPr sz="4512"/>
            </a:pPr>
            <a:r>
              <a:t>zc.buildout 6.0.0a1:</a:t>
            </a:r>
          </a:p>
          <a:p>
            <a:pPr lvl="1" marL="1193800" indent="-596900" defTabSz="775969">
              <a:spcBef>
                <a:spcPts val="5500"/>
              </a:spcBef>
              <a:defRPr sz="4512"/>
            </a:pPr>
            <a:r>
              <a:t>vendorizes pkg_resources: works with setuptools 82+ too ❤️icemac</a:t>
            </a:r>
          </a:p>
          <a:p>
            <a:pPr lvl="1" marL="1193800" indent="-596900" defTabSz="775969">
              <a:spcBef>
                <a:spcPts val="5500"/>
              </a:spcBef>
              <a:defRPr sz="4512"/>
            </a:pPr>
            <a:r>
              <a:t>Editable non-setuptools projects work: hatchling, flit, pdm ❤️erral</a:t>
            </a:r>
          </a:p>
          <a:p>
            <a:pPr marL="596900" indent="-596900" defTabSz="775969">
              <a:spcBef>
                <a:spcPts val="5500"/>
              </a:spcBef>
              <a:defRPr sz="4512"/>
            </a:pPr>
            <a:r>
              <a:t>Plone 7: likely no zc.buildout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Zuiderze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Zuiderzee</a:t>
            </a:r>
          </a:p>
        </p:txBody>
      </p:sp>
      <p:pic>
        <p:nvPicPr>
          <p:cNvPr id="255" name="Screenshot 2026-09-22 at 15.48.36.png" descr="Screenshot 2026-09-22 at 15.48.3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11587" y="2373909"/>
            <a:ext cx="15756374" cy="111454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IJsselme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IJsselmeer</a:t>
            </a:r>
          </a:p>
        </p:txBody>
      </p:sp>
      <p:pic>
        <p:nvPicPr>
          <p:cNvPr id="258" name="Screenshot 2026-09-22 at 15.49.37.png" descr="Screenshot 2026-09-22 at 15.49.37.png"/>
          <p:cNvPicPr>
            <a:picLocks noChangeAspect="1"/>
          </p:cNvPicPr>
          <p:nvPr/>
        </p:nvPicPr>
        <p:blipFill>
          <a:blip r:embed="rId2">
            <a:extLst/>
          </a:blip>
          <a:srcRect l="0" t="186" r="0" b="186"/>
          <a:stretch>
            <a:fillRect/>
          </a:stretch>
        </p:blipFill>
        <p:spPr>
          <a:xfrm>
            <a:off x="4511587" y="2373909"/>
            <a:ext cx="15756374" cy="111454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More Blicca page templates optiona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09930">
              <a:defRPr sz="9632"/>
            </a:lvl1pPr>
          </a:lstStyle>
          <a:p>
            <a:pPr/>
            <a:r>
              <a:t>More Blicca page templates optional</a:t>
            </a:r>
          </a:p>
        </p:txBody>
      </p:sp>
      <p:sp>
        <p:nvSpPr>
          <p:cNvPr id="261" name="Goals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3550" indent="-463550" defTabSz="602615">
              <a:spcBef>
                <a:spcPts val="4300"/>
              </a:spcBef>
              <a:defRPr sz="3504"/>
            </a:pPr>
            <a:r>
              <a:t>Goals:</a:t>
            </a:r>
          </a:p>
          <a:p>
            <a:pPr lvl="1" marL="927100" indent="-463550" defTabSz="602615">
              <a:spcBef>
                <a:spcPts val="4300"/>
              </a:spcBef>
              <a:defRPr sz="3504"/>
            </a:pPr>
            <a:r>
              <a:t>Volto does not use page templates: remove unneeded code.</a:t>
            </a:r>
          </a:p>
          <a:p>
            <a:pPr lvl="1" marL="927100" indent="-463550" defTabSz="602615">
              <a:spcBef>
                <a:spcPts val="4300"/>
              </a:spcBef>
              <a:defRPr sz="3504"/>
            </a:pPr>
            <a:r>
              <a:t>Move more remaining templates together, for easier finding.</a:t>
            </a:r>
          </a:p>
          <a:p>
            <a:pPr marL="463550" indent="-463550" defTabSz="602615">
              <a:spcBef>
                <a:spcPts val="4300"/>
              </a:spcBef>
              <a:defRPr sz="3504"/>
            </a:pPr>
            <a:r>
              <a:t>Move page templates to plone.app.layout. 6.2:</a:t>
            </a:r>
          </a:p>
          <a:p>
            <a:pPr lvl="1" marL="927100" indent="-463550" defTabSz="602615">
              <a:spcBef>
                <a:spcPts val="4300"/>
              </a:spcBef>
              <a:defRPr sz="3504"/>
            </a:pPr>
            <a:r>
              <a:t>plone.locking / plone.protect</a:t>
            </a:r>
          </a:p>
          <a:p>
            <a:pPr marL="463550" indent="-463550" defTabSz="602615">
              <a:spcBef>
                <a:spcPts val="4300"/>
              </a:spcBef>
              <a:defRPr sz="3504"/>
            </a:pPr>
            <a:r>
              <a:t>Plone 6: CMFPlone depends on plone.app.layout</a:t>
            </a:r>
          </a:p>
          <a:p>
            <a:pPr marL="463550" indent="-463550" defTabSz="602615">
              <a:spcBef>
                <a:spcPts val="4300"/>
              </a:spcBef>
              <a:defRPr sz="3504"/>
            </a:pPr>
            <a:r>
              <a:t>Plone 7:</a:t>
            </a:r>
          </a:p>
          <a:p>
            <a:pPr lvl="1" marL="927100" indent="-463550" defTabSz="602615">
              <a:spcBef>
                <a:spcPts val="4300"/>
              </a:spcBef>
              <a:defRPr sz="3504"/>
            </a:pPr>
            <a:r>
              <a:t>plone.app.layout depends on CMFPlone</a:t>
            </a:r>
          </a:p>
          <a:p>
            <a:pPr lvl="1" marL="927100" indent="-463550" defTabSz="602615">
              <a:spcBef>
                <a:spcPts val="4300"/>
              </a:spcBef>
              <a:defRPr sz="3504"/>
            </a:pPr>
            <a:r>
              <a:t>plone.classicui depends on plone.app.layout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6.3: More core add-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6.3: More core add-ons</a:t>
            </a:r>
          </a:p>
        </p:txBody>
      </p:sp>
      <p:sp>
        <p:nvSpPr>
          <p:cNvPr id="266" name="plone.app.customerize (portal_view_customizations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3550" indent="-463550" defTabSz="602615">
              <a:spcBef>
                <a:spcPts val="4300"/>
              </a:spcBef>
              <a:defRPr sz="3504"/>
            </a:pPr>
            <a:r>
              <a:t>plone.app.customerize (portal_view_customizations)</a:t>
            </a:r>
          </a:p>
          <a:p>
            <a:pPr marL="463550" indent="-463550" defTabSz="602615">
              <a:spcBef>
                <a:spcPts val="4300"/>
              </a:spcBef>
              <a:defRPr sz="3504"/>
            </a:pPr>
            <a:r>
              <a:t>contentrules</a:t>
            </a:r>
          </a:p>
          <a:p>
            <a:pPr marL="463550" indent="-463550" defTabSz="602615">
              <a:spcBef>
                <a:spcPts val="4300"/>
              </a:spcBef>
              <a:defRPr sz="3504"/>
            </a:pPr>
            <a:r>
              <a:t>portlets:</a:t>
            </a:r>
          </a:p>
          <a:p>
            <a:pPr lvl="1" marL="927100" indent="-463550" defTabSz="602615">
              <a:spcBef>
                <a:spcPts val="4300"/>
              </a:spcBef>
              <a:defRPr sz="3504"/>
            </a:pPr>
            <a:r>
              <a:t>plone.app.portlets</a:t>
            </a:r>
          </a:p>
          <a:p>
            <a:pPr lvl="1" marL="927100" indent="-463550" defTabSz="602615">
              <a:spcBef>
                <a:spcPts val="4300"/>
              </a:spcBef>
              <a:defRPr sz="3504"/>
            </a:pPr>
            <a:r>
              <a:t>plone.portlets</a:t>
            </a:r>
          </a:p>
          <a:p>
            <a:pPr lvl="1" marL="927100" indent="-463550" defTabSz="602615">
              <a:spcBef>
                <a:spcPts val="4300"/>
              </a:spcBef>
              <a:defRPr sz="3504"/>
            </a:pPr>
            <a:r>
              <a:t>plone.portlet.collection</a:t>
            </a:r>
          </a:p>
          <a:p>
            <a:pPr lvl="1" marL="927100" indent="-463550" defTabSz="602615">
              <a:spcBef>
                <a:spcPts val="4300"/>
              </a:spcBef>
              <a:defRPr sz="3504"/>
            </a:pPr>
            <a:r>
              <a:t>plone.portlet.static</a:t>
            </a:r>
          </a:p>
          <a:p>
            <a:pPr lvl="1" marL="927100" indent="-463550" defTabSz="602615">
              <a:spcBef>
                <a:spcPts val="4300"/>
              </a:spcBef>
              <a:defRPr sz="3504"/>
            </a:pPr>
            <a:r>
              <a:t>plone.app.event: event and calendar portlets</a:t>
            </a:r>
          </a:p>
          <a:p>
            <a:pPr lvl="1" marL="927100" indent="-463550" defTabSz="602615">
              <a:spcBef>
                <a:spcPts val="4300"/>
              </a:spcBef>
              <a:defRPr sz="3504"/>
            </a:pPr>
            <a:r>
              <a:t>all in one package?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Recycle bi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Recycle bin</a:t>
            </a:r>
          </a:p>
        </p:txBody>
      </p:sp>
      <p:sp>
        <p:nvSpPr>
          <p:cNvPr id="271" name="Sorry Rohan!…"/>
          <p:cNvSpPr txBox="1"/>
          <p:nvPr>
            <p:ph type="body" sz="quarter" idx="1"/>
          </p:nvPr>
        </p:nvSpPr>
        <p:spPr>
          <a:xfrm>
            <a:off x="1579014" y="3141752"/>
            <a:ext cx="19792492" cy="3304574"/>
          </a:xfrm>
          <a:prstGeom prst="rect">
            <a:avLst/>
          </a:prstGeom>
        </p:spPr>
        <p:txBody>
          <a:bodyPr/>
          <a:lstStyle/>
          <a:p>
            <a:pPr marL="552450" indent="-552450" defTabSz="718184">
              <a:spcBef>
                <a:spcPts val="5100"/>
              </a:spcBef>
              <a:defRPr sz="4176"/>
            </a:pPr>
            <a:r>
              <a:t>Sorry Rohan!</a:t>
            </a:r>
          </a:p>
          <a:p>
            <a:pPr marL="552450" indent="-552450" defTabSz="718184">
              <a:spcBef>
                <a:spcPts val="5100"/>
              </a:spcBef>
              <a:defRPr sz="4176"/>
            </a:pPr>
            <a:r>
              <a:t>Thank you David!</a:t>
            </a:r>
          </a:p>
          <a:p>
            <a:pPr marL="552450" indent="-552450" defTabSz="718184">
              <a:spcBef>
                <a:spcPts val="5100"/>
              </a:spcBef>
              <a:defRPr sz="4176"/>
            </a:pPr>
            <a:r>
              <a:t>https://github.com/plone/Products.CMFPlone/issues/2966</a:t>
            </a:r>
          </a:p>
        </p:txBody>
      </p:sp>
      <p:pic>
        <p:nvPicPr>
          <p:cNvPr id="272" name="86848116.jpeg" descr="8684811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71000" y="6946476"/>
            <a:ext cx="5842000" cy="5842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Discussion improvem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Discussion improvements</a:t>
            </a:r>
          </a:p>
        </p:txBody>
      </p:sp>
      <p:sp>
        <p:nvSpPr>
          <p:cNvPr id="275" name="Sorry Rohan!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Sorry Rohan!</a:t>
            </a:r>
          </a:p>
          <a:p>
            <a:pPr/>
            <a:r>
              <a:t>Improve comment moderation UI</a:t>
            </a:r>
          </a:p>
          <a:p>
            <a:pPr/>
            <a:r>
              <a:t>word-based content filtering (spam detection)</a:t>
            </a:r>
          </a:p>
          <a:p>
            <a:pPr/>
            <a:r>
              <a:t>User ban management</a:t>
            </a:r>
          </a:p>
          <a:p>
            <a:pPr/>
            <a:r>
              <a:rPr u="sng">
                <a:hlinkClick r:id="rId2" invalidUrl="" action="" tgtFrame="" tooltip="" history="1" highlightClick="0" endSnd="0"/>
              </a:rPr>
              <a:t>https://github.com/plone/Products.CMFPlone/issues/4187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1953 water floo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1953 water flood</a:t>
            </a:r>
          </a:p>
        </p:txBody>
      </p:sp>
      <p:pic>
        <p:nvPicPr>
          <p:cNvPr id="278" name="watersnood-kaart.png" descr="watersnood-kaart.png"/>
          <p:cNvPicPr>
            <a:picLocks noChangeAspect="1"/>
          </p:cNvPicPr>
          <p:nvPr/>
        </p:nvPicPr>
        <p:blipFill>
          <a:blip r:embed="rId3">
            <a:extLst/>
          </a:blip>
          <a:srcRect l="3717" t="0" r="3717" b="0"/>
          <a:stretch>
            <a:fillRect/>
          </a:stretch>
        </p:blipFill>
        <p:spPr>
          <a:xfrm>
            <a:off x="2892779" y="2514217"/>
            <a:ext cx="17921445" cy="108808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watersnood-doorbraak.jpg" descr="watersnood-doorbraak.jp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5521" r="0" b="552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Delta work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Delta works</a:t>
            </a:r>
          </a:p>
        </p:txBody>
      </p:sp>
      <p:pic>
        <p:nvPicPr>
          <p:cNvPr id="285" name="deltawerken-kaart.jpg" descr="deltawerken-kaart.jpg"/>
          <p:cNvPicPr>
            <a:picLocks noChangeAspect="1"/>
          </p:cNvPicPr>
          <p:nvPr/>
        </p:nvPicPr>
        <p:blipFill>
          <a:blip r:embed="rId2">
            <a:extLst/>
          </a:blip>
          <a:srcRect l="0" t="3582" r="0" b="3582"/>
          <a:stretch>
            <a:fillRect/>
          </a:stretch>
        </p:blipFill>
        <p:spPr>
          <a:xfrm>
            <a:off x="2892779" y="2514217"/>
            <a:ext cx="17921445" cy="108808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Delta work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Delta works</a:t>
            </a:r>
          </a:p>
        </p:txBody>
      </p:sp>
      <p:pic>
        <p:nvPicPr>
          <p:cNvPr id="288" name="deltawerken.jpg" descr="deltawerken.jpg"/>
          <p:cNvPicPr>
            <a:picLocks noChangeAspect="1"/>
          </p:cNvPicPr>
          <p:nvPr/>
        </p:nvPicPr>
        <p:blipFill>
          <a:blip r:embed="rId2">
            <a:extLst/>
          </a:blip>
          <a:srcRect l="2475" t="0" r="2475" b="0"/>
          <a:stretch>
            <a:fillRect/>
          </a:stretch>
        </p:blipFill>
        <p:spPr>
          <a:xfrm>
            <a:off x="2892779" y="2514217"/>
            <a:ext cx="17921445" cy="10880876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Oosterschelde kering (barrier)"/>
          <p:cNvSpPr txBox="1"/>
          <p:nvPr/>
        </p:nvSpPr>
        <p:spPr>
          <a:xfrm>
            <a:off x="1350601" y="2997122"/>
            <a:ext cx="21005801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algn="ctr">
              <a:spcBef>
                <a:spcPts val="0"/>
              </a:spcBef>
              <a:defRPr sz="10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Oosterschelde kering (barrier)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Maeslant kering/barri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Maeslant kering/barrier</a:t>
            </a:r>
          </a:p>
        </p:txBody>
      </p:sp>
      <p:pic>
        <p:nvPicPr>
          <p:cNvPr id="292" name="delta_works_maeslant_barrier3.jpg" descr="delta_works_maeslant_barrier3.jpg"/>
          <p:cNvPicPr>
            <a:picLocks noChangeAspect="1"/>
          </p:cNvPicPr>
          <p:nvPr/>
        </p:nvPicPr>
        <p:blipFill>
          <a:blip r:embed="rId2">
            <a:extLst/>
          </a:blip>
          <a:srcRect l="22148" t="0" r="22148" b="0"/>
          <a:stretch>
            <a:fillRect/>
          </a:stretch>
        </p:blipFill>
        <p:spPr>
          <a:xfrm>
            <a:off x="2892780" y="2514217"/>
            <a:ext cx="17921445" cy="108808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ecurity suppor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Security support</a:t>
            </a:r>
          </a:p>
        </p:txBody>
      </p:sp>
      <p:sp>
        <p:nvSpPr>
          <p:cNvPr id="295" name="All Plone 6 minor versions get security support until 2027-12-31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All Plone 6 minor versions get security support until 2027-12-31.</a:t>
            </a:r>
          </a:p>
          <a:p>
            <a:pPr/>
            <a:r>
              <a:t>6.3.0: mid 2027?</a:t>
            </a:r>
          </a:p>
          <a:p>
            <a:pPr/>
            <a:r>
              <a:t>7.0.0: mid 2028?</a:t>
            </a:r>
          </a:p>
          <a:p>
            <a:pPr/>
            <a:r>
              <a:t>6.0, 6.1: security until 2027-12-31</a:t>
            </a:r>
          </a:p>
          <a:p>
            <a:pPr/>
            <a:r>
              <a:t>6.2: security until 7.0.0 (~2028-06-30)</a:t>
            </a:r>
          </a:p>
          <a:p>
            <a:pPr/>
            <a:r>
              <a:t>6.3: security until 7.0.0 + 1 year (~2029-06-30)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9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Release schedu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Release schedule </a:t>
            </a:r>
          </a:p>
        </p:txBody>
      </p:sp>
      <p:pic>
        <p:nvPicPr>
          <p:cNvPr id="300" name="Plone release schedule chart - Timeline 2026+-3.pdf" descr="Plone release schedule chart - Timeline 2026+-3.pdf"/>
          <p:cNvPicPr>
            <a:picLocks noChangeAspect="1"/>
          </p:cNvPicPr>
          <p:nvPr/>
        </p:nvPicPr>
        <p:blipFill>
          <a:blip r:embed="rId2">
            <a:extLst/>
          </a:blip>
          <a:srcRect l="6366" t="6366" r="6366" b="6366"/>
          <a:stretch>
            <a:fillRect/>
          </a:stretch>
        </p:blipFill>
        <p:spPr>
          <a:xfrm>
            <a:off x="92249" y="2399530"/>
            <a:ext cx="22762119" cy="138198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303" name="https://plone.org/download/release-schedule…"/>
          <p:cNvSpPr txBox="1"/>
          <p:nvPr>
            <p:ph type="body" idx="1"/>
          </p:nvPr>
        </p:nvSpPr>
        <p:spPr>
          <a:xfrm>
            <a:off x="1206500" y="3202689"/>
            <a:ext cx="21971000" cy="8256012"/>
          </a:xfrm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https://plone.org/download/release-schedule</a:t>
            </a:r>
          </a:p>
          <a:p>
            <a:pPr/>
            <a:r>
              <a:t>https://maurits.vanrees.org</a:t>
            </a:r>
          </a:p>
          <a:p>
            <a:pPr/>
            <a:r>
              <a:t>https://py76.be</a:t>
            </a:r>
          </a:p>
        </p:txBody>
      </p:sp>
      <p:grpSp>
        <p:nvGrpSpPr>
          <p:cNvPr id="306" name="kings-day.jpeg"/>
          <p:cNvGrpSpPr/>
          <p:nvPr/>
        </p:nvGrpSpPr>
        <p:grpSpPr>
          <a:xfrm>
            <a:off x="10313466" y="4320190"/>
            <a:ext cx="12663214" cy="9637110"/>
            <a:chOff x="0" y="0"/>
            <a:chExt cx="12663213" cy="9637109"/>
          </a:xfrm>
        </p:grpSpPr>
        <p:pic>
          <p:nvPicPr>
            <p:cNvPr id="305" name="kings-day.jpeg" descr="kings-day.jpe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6333" t="0" r="6333" b="0"/>
            <a:stretch>
              <a:fillRect/>
            </a:stretch>
          </p:blipFill>
          <p:spPr>
            <a:xfrm>
              <a:off x="127000" y="88900"/>
              <a:ext cx="12409214" cy="930691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04" name="kings-day.jpeg" descr="kings-day.jpe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2663214" cy="9637110"/>
            </a:xfrm>
            <a:prstGeom prst="rect">
              <a:avLst/>
            </a:prstGeom>
            <a:effectLst/>
          </p:spPr>
        </p:pic>
      </p:grpSp>
      <p:pic>
        <p:nvPicPr>
          <p:cNvPr id="307" name="koninklijke-familie.jpeg" descr="koninklijke-familie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47458" y="7212373"/>
            <a:ext cx="8694369" cy="57932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