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.jpeg" ContentType="image/jpeg"/>
  <Override PartName="/ppt/media/image2.jpeg" ContentType="image/jpeg"/>
  <Override PartName="/ppt/notesSlides/notesSlide3.xml" ContentType="application/vnd.openxmlformats-officedocument.presentationml.notesSlide+xml"/>
  <Override PartName="/ppt/media/image3.jpeg" ContentType="image/jpeg"/>
  <Override PartName="/ppt/media/image4.jpeg" ContentType="image/jpeg"/>
  <Override PartName="/ppt/notesSlides/notesSlide4.xml" ContentType="application/vnd.openxmlformats-officedocument.presentationml.notesSlide+xml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9.jpeg" ContentType="image/jpeg"/>
  <Override PartName="/ppt/media/image10.jpeg" ContentType="image/jpeg"/>
  <Override PartName="/ppt/notesSlides/notesSlide7.xml" ContentType="application/vnd.openxmlformats-officedocument.presentationml.notesSlide+xml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3" name="Shape 19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9" name="Shape 19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 am Plone Release Manager for the backend.</a:t>
            </a:r>
          </a:p>
          <a:p>
            <a:pPr/>
            <a:r>
              <a:t>I have my own company, Py76, where I work as freelancer.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6" name="Shape 2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 may have a friend who asks if you can make a small website for his bakery. Or your sports club or church is using Wordpress or some ugly site builder, or some overpriced and overpromising solution.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0" name="Shape 21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 know what you need to do: use Plone.</a:t>
            </a:r>
          </a:p>
          <a:p>
            <a:pPr/>
            <a:r>
              <a:t>But isn't Plone overkill for such small sites? Don't you need a bit too many Docker images and complex GitHub Actions workflows? No.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3" name="Shape 25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Maastricht has the river Maas, Rotterdam has the New Maas.</a:t>
            </a:r>
          </a:p>
          <a:p>
            <a:pPr/>
            <a:r>
              <a:t>Amsterdam has it, Rotterdam does not need it.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7" name="Shape 26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Important: ONE frontend image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2" name="Shape 27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top of the picture on the right is at sea level.</a:t>
            </a:r>
          </a:p>
          <a:p>
            <a:pPr/>
            <a:r>
              <a:t>Lowest point is almost minus 7 meters.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6" name="Shape 28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 top is the same config as on the previous slide.</a:t>
            </a:r>
          </a:p>
          <a:p>
            <a:pPr/>
            <a:r>
              <a:t>Below is the same for artmirror.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 sz="117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142055" y="10709778"/>
            <a:ext cx="6859490" cy="230604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Google Shape;85;p13"/>
          <p:cNvSpPr/>
          <p:nvPr/>
        </p:nvSpPr>
        <p:spPr>
          <a:xfrm rot="15353384">
            <a:off x="-4210690" y="-7074030"/>
            <a:ext cx="11717140" cy="11218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8250"/>
                </a:lnTo>
                <a:lnTo>
                  <a:pt x="17475" y="21600"/>
                </a:lnTo>
                <a:lnTo>
                  <a:pt x="4125" y="21600"/>
                </a:lnTo>
                <a:lnTo>
                  <a:pt x="0" y="825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1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6" name="Google Shape;87;p13" descr="Google Shape;87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700" y="1603193"/>
            <a:ext cx="3234184" cy="843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Google Shape;92;p13" descr="Google Shape;92;p13"/>
          <p:cNvPicPr>
            <a:picLocks noChangeAspect="1"/>
          </p:cNvPicPr>
          <p:nvPr/>
        </p:nvPicPr>
        <p:blipFill>
          <a:blip r:embed="rId3">
            <a:extLst/>
          </a:blip>
          <a:srcRect l="14866" t="0" r="7020" b="17759"/>
          <a:stretch>
            <a:fillRect/>
          </a:stretch>
        </p:blipFill>
        <p:spPr>
          <a:xfrm rot="20493576">
            <a:off x="8245916" y="8275094"/>
            <a:ext cx="18248386" cy="7901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299" y="0"/>
                </a:moveTo>
                <a:lnTo>
                  <a:pt x="21600" y="19884"/>
                </a:lnTo>
                <a:lnTo>
                  <a:pt x="327" y="2160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iew of beach and sea from a grassy sand dune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Google Shape;672;p40" descr="Google Shape;672;p40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flipH="1" rot="1018138">
            <a:off x="-1901176" y="8911380"/>
            <a:ext cx="16170550" cy="66501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Google Shape;672;p40" descr="Google Shape;672;p40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flipH="1" rot="10752151">
            <a:off x="13338824" y="10003580"/>
            <a:ext cx="16170550" cy="665014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Heron flying low over a beach with a short fence in the foreground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6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b="0" sz="8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7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8" name="Google Shape;672;p40" descr="Google Shape;672;p40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flipH="1" rot="15688960">
            <a:off x="-7260576" y="4015530"/>
            <a:ext cx="16170550" cy="665014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FFFFFF"/>
                </a:solidFill>
              </a:defRPr>
            </a:lvl1pPr>
            <a:lvl2pPr>
              <a:defRPr sz="4800">
                <a:solidFill>
                  <a:srgbClr val="FFFFFF"/>
                </a:solidFill>
              </a:defRPr>
            </a:lvl2pPr>
            <a:lvl3pPr>
              <a:defRPr sz="4800">
                <a:solidFill>
                  <a:srgbClr val="FFFFFF"/>
                </a:solidFill>
              </a:defRPr>
            </a:lvl3pPr>
            <a:lvl4pPr>
              <a:defRPr sz="4800">
                <a:solidFill>
                  <a:srgbClr val="FFFFFF"/>
                </a:solidFill>
              </a:defRPr>
            </a:lvl4pPr>
            <a:lvl5pPr>
              <a:defRPr sz="4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66" name="Google Shape;92;p13" descr="Google Shape;92;p13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rot="19941923">
            <a:off x="7528414" y="9565357"/>
            <a:ext cx="18836886" cy="774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Red Star.svg" descr="Red Star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21685" y="498539"/>
            <a:ext cx="2838719" cy="2897482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andy path between two hills leading to the oce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8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  <a:lvl2pPr marL="11176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2pPr>
            <a:lvl3pPr marL="16764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3pPr>
            <a:lvl4pPr marL="22352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4pPr>
            <a:lvl5pPr marL="27940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9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8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  <a:lvl2pPr marL="11176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2pPr>
            <a:lvl3pPr marL="16764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3pPr>
            <a:lvl4pPr marL="22352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4pPr>
            <a:lvl5pPr marL="27940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  <a:lvl2pPr marL="11176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2pPr>
            <a:lvl3pPr marL="16764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3pPr>
            <a:lvl4pPr marL="22352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4pPr>
            <a:lvl5pPr marL="27940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98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FFFFFF"/>
                </a:solidFill>
              </a:defRPr>
            </a:lvl1pPr>
            <a:lvl2pPr>
              <a:defRPr sz="4800">
                <a:solidFill>
                  <a:srgbClr val="FFFFFF"/>
                </a:solidFill>
              </a:defRPr>
            </a:lvl2pPr>
            <a:lvl3pPr>
              <a:defRPr sz="4800">
                <a:solidFill>
                  <a:srgbClr val="FFFFFF"/>
                </a:solidFill>
              </a:defRPr>
            </a:lvl3pPr>
            <a:lvl4pPr>
              <a:defRPr sz="4800">
                <a:solidFill>
                  <a:srgbClr val="FFFFFF"/>
                </a:solidFill>
              </a:defRPr>
            </a:lvl4pPr>
            <a:lvl5pPr>
              <a:defRPr sz="4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7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andy path between two hills leading to the oce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6" name="Heron flying low over a beach with a short fence in the foreground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7" name="View of beach and sea from a grassy sand dune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>
                <a:solidFill>
                  <a:srgbClr val="FFFFFF"/>
                </a:solidFill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26" name="“Type a quote here.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pic>
        <p:nvPicPr>
          <p:cNvPr id="127" name="Google Shape;607;p36" descr="Google Shape;607;p36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flipH="1" rot="15546813">
            <a:off x="-9881660" y="3805602"/>
            <a:ext cx="20443803" cy="8407515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View of beach and sea from a grassy sand dune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52;p17" descr="Google Shape;152;p17"/>
          <p:cNvPicPr>
            <a:picLocks noChangeAspect="1"/>
          </p:cNvPicPr>
          <p:nvPr/>
        </p:nvPicPr>
        <p:blipFill>
          <a:blip r:embed="rId2">
            <a:alphaModFix amt="73000"/>
            <a:extLst/>
          </a:blip>
          <a:stretch>
            <a:fillRect/>
          </a:stretch>
        </p:blipFill>
        <p:spPr>
          <a:xfrm flipH="1" rot="10800000">
            <a:off x="-373185" y="-4484071"/>
            <a:ext cx="26504466" cy="10899962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Title"/>
          <p:cNvSpPr txBox="1"/>
          <p:nvPr>
            <p:ph type="title" hasCustomPrompt="1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b="0" spc="-252" sz="84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152" name="Slide Subtitle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53" name="Body Level One…"/>
          <p:cNvSpPr txBox="1"/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</p:spPr>
        <p:txBody>
          <a:bodyPr anchor="t"/>
          <a:lstStyle>
            <a:lvl1pPr marL="5588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11176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6764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22352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7940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154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</p:spPr>
        <p:txBody>
          <a:bodyPr anchor="b"/>
          <a:lstStyle>
            <a:lvl1pPr>
              <a:defRPr sz="2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 anchor="t"/>
          <a:lstStyle>
            <a:lvl1pPr algn="l" defTabSz="2438338">
              <a:lnSpc>
                <a:spcPct val="80000"/>
              </a:lnSpc>
              <a:defRPr spc="-170" sz="85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16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64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anchor="t"/>
          <a:lstStyle>
            <a:lvl1pPr marL="6096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2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8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4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80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165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genda Title"/>
          <p:cNvSpPr txBox="1"/>
          <p:nvPr>
            <p:ph type="title" hasCustomPrompt="1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b="0" spc="-252" sz="84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Title</a:t>
            </a:r>
          </a:p>
        </p:txBody>
      </p:sp>
      <p:sp>
        <p:nvSpPr>
          <p:cNvPr id="174" name="Agenda Subtitle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75" name="Body Level One…"/>
          <p:cNvSpPr txBox="1"/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0" indent="45720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0" indent="91440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0" indent="137160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0" indent="182880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76" name="Slide Number"/>
          <p:cNvSpPr txBox="1"/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</p:spPr>
        <p:txBody>
          <a:bodyPr anchor="b"/>
          <a:lstStyle>
            <a:lvl1pPr>
              <a:defRPr sz="2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 anchor="t"/>
          <a:lstStyle>
            <a:lvl1pPr algn="l" defTabSz="2438338">
              <a:lnSpc>
                <a:spcPct val="80000"/>
              </a:lnSpc>
              <a:defRPr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184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85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anchor="t"/>
          <a:lstStyle>
            <a:lvl1pPr marL="6096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1pPr>
            <a:lvl2pPr marL="12192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2pPr>
            <a:lvl3pPr marL="18288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3pPr>
            <a:lvl4pPr marL="24384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4pPr>
            <a:lvl5pPr marL="30480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86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3881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3" name="Google Shape;111;p15" descr="Google Shape;111;p15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rot="20073779">
            <a:off x="7607858" y="9025640"/>
            <a:ext cx="18692557" cy="7687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oogle Shape;118;p15" descr="Google Shape;118;p15"/>
          <p:cNvPicPr>
            <a:picLocks noChangeAspect="1"/>
          </p:cNvPicPr>
          <p:nvPr/>
        </p:nvPicPr>
        <p:blipFill>
          <a:blip r:embed="rId2">
            <a:alphaModFix amt="54000"/>
            <a:extLst/>
          </a:blip>
          <a:stretch>
            <a:fillRect/>
          </a:stretch>
        </p:blipFill>
        <p:spPr>
          <a:xfrm rot="5107749">
            <a:off x="-6703160" y="3395119"/>
            <a:ext cx="16840760" cy="692576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1pPr>
      <a:lvl2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2pPr>
      <a:lvl3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3pPr>
      <a:lvl4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4pPr>
      <a:lvl5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5pPr>
      <a:lvl6pPr marL="0" marR="0" indent="2286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2743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3200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3657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Relationship Id="rId4" Type="http://schemas.openxmlformats.org/officeDocument/2006/relationships/image" Target="../media/image5.png"/><Relationship Id="rId5" Type="http://schemas.openxmlformats.org/officeDocument/2006/relationships/image" Target="../media/image2.jpeg"/><Relationship Id="rId6" Type="http://schemas.openxmlformats.org/officeDocument/2006/relationships/image" Target="../media/image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localhost:8080/sintniklaas" TargetMode="External"/><Relationship Id="rId3" Type="http://schemas.openxmlformats.org/officeDocument/2006/relationships/image" Target="../media/image1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ghcr.io/py76be/py76-multi-backend:latest" TargetMode="External"/><Relationship Id="rId4" Type="http://schemas.openxmlformats.org/officeDocument/2006/relationships/hyperlink" Target="http://ghcr.io/py76be/py76-multi-frontend:latest" TargetMode="Externa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Relationship Id="rId4" Type="http://schemas.openxmlformats.org/officeDocument/2006/relationships/image" Target="../media/image10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backend:8080/Plone" TargetMode="External"/><Relationship Id="rId3" Type="http://schemas.openxmlformats.org/officeDocument/2006/relationships/hyperlink" Target="https://multi.py76.be" TargetMode="Externa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multi.py76.be" TargetMode="External"/><Relationship Id="rId3" Type="http://schemas.openxmlformats.org/officeDocument/2006/relationships/hyperlink" Target="http://sintniklaas.py76.be/++api++" TargetMode="Externa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1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eploy multiple Volto sites with one backend"/>
          <p:cNvSpPr txBox="1"/>
          <p:nvPr>
            <p:ph type="ctrTitle"/>
          </p:nvPr>
        </p:nvSpPr>
        <p:spPr>
          <a:xfrm>
            <a:off x="2477082" y="3249452"/>
            <a:ext cx="15719893" cy="4648201"/>
          </a:xfrm>
          <a:prstGeom prst="rect">
            <a:avLst/>
          </a:prstGeom>
        </p:spPr>
        <p:txBody>
          <a:bodyPr/>
          <a:lstStyle>
            <a:lvl1pPr defTabSz="792479">
              <a:defRPr sz="11232"/>
            </a:lvl1pPr>
          </a:lstStyle>
          <a:p>
            <a:pPr/>
            <a:r>
              <a:t>Deploy multiple Volto sites with one backend</a:t>
            </a:r>
          </a:p>
        </p:txBody>
      </p:sp>
      <p:sp>
        <p:nvSpPr>
          <p:cNvPr id="196" name="Maurits van Rees…"/>
          <p:cNvSpPr txBox="1"/>
          <p:nvPr>
            <p:ph type="subTitle" sz="quarter" idx="1"/>
          </p:nvPr>
        </p:nvSpPr>
        <p:spPr>
          <a:xfrm>
            <a:off x="4156129" y="10478318"/>
            <a:ext cx="6859489" cy="2306043"/>
          </a:xfrm>
          <a:prstGeom prst="rect">
            <a:avLst/>
          </a:prstGeom>
        </p:spPr>
        <p:txBody>
          <a:bodyPr/>
          <a:lstStyle/>
          <a:p>
            <a:pPr defTabSz="742950">
              <a:defRPr sz="4860"/>
            </a:pPr>
            <a:r>
              <a:t>Maurits van Rees</a:t>
            </a:r>
          </a:p>
          <a:p>
            <a:pPr defTabSz="742950">
              <a:defRPr sz="4860"/>
            </a:pPr>
            <a:r>
              <a:t>Plone Release Manager</a:t>
            </a:r>
          </a:p>
          <a:p>
            <a:pPr defTabSz="742950">
              <a:defRPr sz="4860"/>
            </a:pPr>
            <a:r>
              <a:t>Py76</a:t>
            </a:r>
          </a:p>
        </p:txBody>
      </p:sp>
      <p:pic>
        <p:nvPicPr>
          <p:cNvPr id="197" name="White star.png" descr="White sta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175232" y="867633"/>
            <a:ext cx="5599130" cy="5710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artmirror-logo.jpg" descr="artmirror-logo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28394" y="2700847"/>
            <a:ext cx="8352663" cy="2533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lh.png" descr="lh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465658" y="2001828"/>
            <a:ext cx="9475515" cy="90007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donker-brood.jpg" descr="donker-brood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95804" y="6268042"/>
            <a:ext cx="4458010" cy="66973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football-or-soccer-ball-on-transparent-background-free.png" descr="football-or-soccer-ball-on-transparent-background-fre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53429" y="7128529"/>
            <a:ext cx="5544672" cy="55446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Friends don’t let friends use WordPress / Wix"/>
          <p:cNvSpPr txBox="1"/>
          <p:nvPr>
            <p:ph type="title"/>
          </p:nvPr>
        </p:nvSpPr>
        <p:spPr>
          <a:xfrm>
            <a:off x="3786347" y="3185719"/>
            <a:ext cx="14824710" cy="7344562"/>
          </a:xfrm>
          <a:prstGeom prst="rect">
            <a:avLst/>
          </a:prstGeom>
        </p:spPr>
        <p:txBody>
          <a:bodyPr/>
          <a:lstStyle/>
          <a:p>
            <a:pPr/>
            <a:r>
              <a:t>Friends don’t let friends use WordPress / Wix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trateg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Strategy</a:t>
            </a:r>
          </a:p>
        </p:txBody>
      </p:sp>
      <p:sp>
        <p:nvSpPr>
          <p:cNvPr id="213" name="Cookieplone projec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Cookieplone project</a:t>
            </a:r>
          </a:p>
          <a:p>
            <a:pPr/>
            <a:r>
              <a:t>One backend with multiple Plone Sites</a:t>
            </a:r>
          </a:p>
          <a:p>
            <a:pPr/>
            <a:r>
              <a:t>Multiple Volto frontend containers</a:t>
            </a:r>
          </a:p>
          <a:p>
            <a:pPr/>
            <a:r>
              <a:t>GitHub Actions generate Docker images</a:t>
            </a:r>
          </a:p>
          <a:p>
            <a:pPr/>
            <a:r>
              <a:t>Deploy using local commands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he house of Ora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house of Orange</a:t>
            </a:r>
          </a:p>
        </p:txBody>
      </p:sp>
      <p:sp>
        <p:nvSpPr>
          <p:cNvPr id="216" name="1568 - 1648: war with Spain…"/>
          <p:cNvSpPr txBox="1"/>
          <p:nvPr>
            <p:ph type="body" sz="half" idx="1"/>
          </p:nvPr>
        </p:nvSpPr>
        <p:spPr>
          <a:xfrm>
            <a:off x="7901868" y="3149600"/>
            <a:ext cx="7903268" cy="9296400"/>
          </a:xfrm>
          <a:prstGeom prst="rect">
            <a:avLst/>
          </a:prstGeom>
        </p:spPr>
        <p:txBody>
          <a:bodyPr/>
          <a:lstStyle/>
          <a:p>
            <a:pPr/>
            <a:r>
              <a:t>1568 - 1648: war with Spain</a:t>
            </a:r>
          </a:p>
          <a:p>
            <a:pPr/>
            <a:r>
              <a:t>1584: Willem van Nassau assassinated</a:t>
            </a:r>
          </a:p>
          <a:p>
            <a:pPr/>
            <a:r>
              <a:t>1600: Battle of Nieuwpoort, prins Maurits</a:t>
            </a:r>
          </a:p>
        </p:txBody>
      </p:sp>
      <p:pic>
        <p:nvPicPr>
          <p:cNvPr id="217" name="Willem van Nassau.jpg" descr="Willem van Nassau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0740" y="3110297"/>
            <a:ext cx="7425017" cy="9273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urits van Nassau.jpg" descr="Maurits van Nassau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62409" y="3175622"/>
            <a:ext cx="7176417" cy="91427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ookieplo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cookieplone</a:t>
            </a:r>
          </a:p>
        </p:txBody>
      </p:sp>
      <p:sp>
        <p:nvSpPr>
          <p:cNvPr id="221" name="uvx cookieplone projec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uvx cookieplone project</a:t>
            </a:r>
          </a:p>
          <a:p>
            <a:pPr/>
            <a:r>
              <a:t>Probably skip: caching, documentation (Storybook)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Backe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Backend</a:t>
            </a:r>
          </a:p>
        </p:txBody>
      </p:sp>
      <p:sp>
        <p:nvSpPr>
          <p:cNvPr id="224" name="scripts/create_site.py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scripts/create_site.py: </a:t>
            </a:r>
          </a:p>
          <a:p>
            <a:pPr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SITE_ID = os.getenv("SITE_ID", "")</a:t>
            </a:r>
            <a:br/>
            <a:r>
              <a:t>sites = [SITE_ID] if SITE_ID else (</a:t>
            </a:r>
            <a:br/>
            <a:r>
              <a:t>    "Plone", "artmirror", "sintniklaas")</a:t>
            </a:r>
            <a:br/>
            <a:r>
              <a:t>for site_id in sites: 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Screenshot 2026-09-21 at 22.00.25.png" descr="Screenshot 2026-09-21 at 22.00.2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42330" y="541842"/>
            <a:ext cx="15299340" cy="12632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make frontend-star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make frontend-start</a:t>
            </a:r>
          </a:p>
        </p:txBody>
      </p:sp>
      <p:pic>
        <p:nvPicPr>
          <p:cNvPr id="229" name="Screenshot 2026-09-21 at 22.05.38.png" descr="Screenshot 2026-09-21 at 22.05.3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8985" y="2522595"/>
            <a:ext cx="16106030" cy="99703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AZZLE_INTERNAL_API_PATH=http://localhost:8080/artmirror make frontend-star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20065">
              <a:defRPr sz="7056"/>
            </a:lvl1pPr>
          </a:lstStyle>
          <a:p>
            <a:pPr/>
            <a:r>
              <a:t>RAZZLE_INTERNAL_API_PATH=http://localhost:8080/artmirror make frontend-start</a:t>
            </a:r>
          </a:p>
        </p:txBody>
      </p:sp>
      <p:pic>
        <p:nvPicPr>
          <p:cNvPr id="232" name="Screenshot 2026-09-21 at 22.04.33.png" descr="Screenshot 2026-09-21 at 22.04.33.png"/>
          <p:cNvPicPr>
            <a:picLocks noChangeAspect="1"/>
          </p:cNvPicPr>
          <p:nvPr/>
        </p:nvPicPr>
        <p:blipFill>
          <a:blip r:embed="rId2">
            <a:extLst/>
          </a:blip>
          <a:srcRect l="5973" t="0" r="5973" b="0"/>
          <a:stretch>
            <a:fillRect/>
          </a:stretch>
        </p:blipFill>
        <p:spPr>
          <a:xfrm>
            <a:off x="4138985" y="2522595"/>
            <a:ext cx="16106030" cy="99703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RAZZLE_INTERNAL_API_PATH=http://localhost:8080/sintniklaas make frontend-star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20065">
              <a:defRPr sz="7056"/>
            </a:pPr>
            <a:r>
              <a:t>RAZZLE_INTERNAL_API_PATH=</a:t>
            </a:r>
            <a:r>
              <a:rPr u="sng">
                <a:hlinkClick r:id="rId2" invalidUrl="" action="" tgtFrame="" tooltip="" history="1" highlightClick="0" endSnd="0"/>
              </a:rPr>
              <a:t>http://localhost:8080/sintniklaas</a:t>
            </a:r>
            <a:r>
              <a:t> make frontend-start</a:t>
            </a:r>
          </a:p>
        </p:txBody>
      </p:sp>
      <p:pic>
        <p:nvPicPr>
          <p:cNvPr id="235" name="Screenshot 2026-09-21 at 22.06.43.png" descr="Screenshot 2026-09-21 at 22.06.43.png"/>
          <p:cNvPicPr>
            <a:picLocks noChangeAspect="1"/>
          </p:cNvPicPr>
          <p:nvPr/>
        </p:nvPicPr>
        <p:blipFill>
          <a:blip r:embed="rId3">
            <a:extLst/>
          </a:blip>
          <a:srcRect l="1103" t="0" r="1103" b="0"/>
          <a:stretch>
            <a:fillRect/>
          </a:stretch>
        </p:blipFill>
        <p:spPr>
          <a:xfrm>
            <a:off x="4138985" y="2522595"/>
            <a:ext cx="16106030" cy="99703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Add body class with site i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 body class with site id</a:t>
            </a:r>
          </a:p>
        </p:txBody>
      </p:sp>
      <p:sp>
        <p:nvSpPr>
          <p:cNvPr id="238" name="from plone.base.interfaces import IPloneSiteRoot from plone.restapi.interfaces import ISiteEndpointExpander from zope.component import adapter from zope.interface import implementer, Interfac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668655">
              <a:spcBef>
                <a:spcPts val="4700"/>
              </a:spcBef>
              <a:buSzTx/>
              <a:buNone/>
              <a:defRPr sz="3888">
                <a:latin typeface="Andale Mono"/>
                <a:ea typeface="Andale Mono"/>
                <a:cs typeface="Andale Mono"/>
                <a:sym typeface="Andale Mono"/>
              </a:defRPr>
            </a:pPr>
            <a:r>
              <a:t>from plone.base.interfaces import IPloneSiteRoot</a:t>
            </a:r>
            <a:br/>
            <a:r>
              <a:t>from plone.restapi.interfaces import ISiteEndpointExpander</a:t>
            </a:r>
            <a:br/>
            <a:r>
              <a:t>from zope.component import adapter</a:t>
            </a:r>
            <a:br/>
            <a:r>
              <a:t>from zope.interface import implementer, Interface</a:t>
            </a:r>
          </a:p>
          <a:p>
            <a:pPr marL="0" indent="0" defTabSz="668655">
              <a:spcBef>
                <a:spcPts val="4700"/>
              </a:spcBef>
              <a:buSzTx/>
              <a:buNone/>
              <a:defRPr sz="3888">
                <a:latin typeface="Andale Mono"/>
                <a:ea typeface="Andale Mono"/>
                <a:cs typeface="Andale Mono"/>
                <a:sym typeface="Andale Mono"/>
              </a:defRPr>
            </a:pPr>
            <a:r>
              <a:t>@implementer(ISiteEndpointExpander)</a:t>
            </a:r>
            <a:br/>
            <a:r>
              <a:t>@adapter(IPloneSiteRoot, Interface)</a:t>
            </a:r>
            <a:br/>
            <a:r>
              <a:t>class SiteId:</a:t>
            </a:r>
          </a:p>
          <a:p>
            <a:pPr marL="0" indent="0" defTabSz="668655">
              <a:spcBef>
                <a:spcPts val="4700"/>
              </a:spcBef>
              <a:buSzTx/>
              <a:buNone/>
              <a:defRPr sz="3888"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  def __init__(self, context, request):</a:t>
            </a:r>
            <a:br/>
            <a:r>
              <a:t>        self.context = context</a:t>
            </a:r>
            <a:br/>
            <a:r>
              <a:t>        self.request = request</a:t>
            </a:r>
          </a:p>
          <a:p>
            <a:pPr marL="0" indent="0" defTabSz="668655">
              <a:spcBef>
                <a:spcPts val="4700"/>
              </a:spcBef>
              <a:buSzTx/>
              <a:buNone/>
              <a:defRPr sz="3888">
                <a:latin typeface="Andale Mono"/>
                <a:ea typeface="Andale Mono"/>
                <a:cs typeface="Andale Mono"/>
                <a:sym typeface="Andale Mono"/>
              </a:defRPr>
            </a:pPr>
            <a:r>
              <a:t>    def __call__(self, result):</a:t>
            </a:r>
            <a:br/>
            <a:r>
              <a:t>        result["site_id"] = self.context.getId()</a:t>
            </a:r>
            <a:br/>
            <a:r>
              <a:t>        return result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izations/components/theme/App/App.js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36575">
              <a:defRPr sz="7279"/>
            </a:lvl1pPr>
          </a:lstStyle>
          <a:p>
            <a:pPr/>
            <a:r>
              <a:t>customizations/components/theme/App/App.jsx</a:t>
            </a:r>
          </a:p>
        </p:txBody>
      </p:sp>
      <p:sp>
        <p:nvSpPr>
          <p:cNvPr id="241" name="export class App extends Component {   …   // extra:   const site_id = this.props.GET_SITE.site_id;   …   &lt;BodyClass className={`view-${action}view`} /&gt;   // extra:   &lt;BodyClass className={`siteid-${site_id}`} /&gt;"/>
          <p:cNvSpPr txBox="1"/>
          <p:nvPr>
            <p:ph type="body" idx="1"/>
          </p:nvPr>
        </p:nvSpPr>
        <p:spPr>
          <a:xfrm>
            <a:off x="1676400" y="3149600"/>
            <a:ext cx="21005800" cy="92964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export class App extends Component {</a:t>
            </a:r>
            <a:br/>
            <a:r>
              <a:t>  …</a:t>
            </a:r>
            <a:br/>
            <a:r>
              <a:t>  // extra:</a:t>
            </a:r>
            <a:br/>
            <a:r>
              <a:t>  const site_id = this.props.GET_SITE.site_id;</a:t>
            </a:r>
            <a:br/>
            <a:r>
              <a:t>  …</a:t>
            </a:r>
            <a:br/>
            <a:r>
              <a:t>  &lt;BodyClass className={`view-${action}view`} /&gt;</a:t>
            </a:r>
            <a:br/>
            <a:r>
              <a:t>  // extra:</a:t>
            </a:r>
            <a:br/>
            <a:r>
              <a:t>  &lt;BodyClass className={`siteid-${site_id}`} /&gt;</a:t>
            </a:r>
          </a:p>
        </p:txBody>
      </p:sp>
      <p:pic>
        <p:nvPicPr>
          <p:cNvPr id="242" name="Screenshot 2026-09-21 at 22.15.41.png" descr="Screenshot 2026-09-21 at 22.15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1008" y="11220391"/>
            <a:ext cx="19354135" cy="10260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heme/extras/custom.l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theme/extras/custom.less</a:t>
            </a:r>
          </a:p>
        </p:txBody>
      </p:sp>
      <p:sp>
        <p:nvSpPr>
          <p:cNvPr id="245" name="body.siteid-Plone #footer {   background-color: lightgreen !important; } body.siteid-artmirror #footer {   background-color: #563187 !important; } body.siteid-sintniklaas #footer {   background-color: lightsalmon !important; }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body.siteid-Plone #footer {</a:t>
            </a:r>
            <a:br/>
            <a:r>
              <a:t>  background-color: lightgreen !important;</a:t>
            </a:r>
            <a:br/>
            <a:r>
              <a:t>}</a:t>
            </a:r>
            <a:br/>
            <a:r>
              <a:t>body.siteid-artmirror #footer {</a:t>
            </a:r>
            <a:br/>
            <a:r>
              <a:t>  background-color: #563187 !important;</a:t>
            </a:r>
            <a:br/>
            <a:r>
              <a:t>}</a:t>
            </a:r>
            <a:br/>
            <a:r>
              <a:t>body.siteid-sintniklaas #footer {</a:t>
            </a:r>
            <a:br/>
            <a:r>
              <a:t>  background-color: lightsalmon !important;</a:t>
            </a:r>
            <a:br/>
            <a:r>
              <a:t>}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Rotterdam-Centraal-Station.jpg" descr="Rotterdam-Centraal-Station.jpg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5703" t="0" r="5703" b="0"/>
          <a:stretch>
            <a:fillRect/>
          </a:stretch>
        </p:blipFill>
        <p:spPr>
          <a:xfrm>
            <a:off x="15760700" y="7048500"/>
            <a:ext cx="7404101" cy="5549900"/>
          </a:xfrm>
          <a:prstGeom prst="rect">
            <a:avLst/>
          </a:prstGeom>
        </p:spPr>
      </p:pic>
      <p:pic>
        <p:nvPicPr>
          <p:cNvPr id="248" name="euromast-rotterdam.jpg" descr="euromast-rotterdam.jpg"/>
          <p:cNvPicPr>
            <a:picLocks noChangeAspect="1"/>
          </p:cNvPicPr>
          <p:nvPr>
            <p:ph type="pic" idx="22"/>
          </p:nvPr>
        </p:nvPicPr>
        <p:blipFill>
          <a:blip r:embed="rId4">
            <a:extLst/>
          </a:blip>
          <a:srcRect l="0" t="4808" r="0" b="4808"/>
          <a:stretch>
            <a:fillRect/>
          </a:stretch>
        </p:blipFill>
        <p:spPr>
          <a:xfrm>
            <a:off x="15849976" y="1136650"/>
            <a:ext cx="4093657" cy="5549901"/>
          </a:xfrm>
          <a:prstGeom prst="rect">
            <a:avLst/>
          </a:prstGeom>
        </p:spPr>
      </p:pic>
      <p:pic>
        <p:nvPicPr>
          <p:cNvPr id="249" name="erasmusbrug.jpeg" descr="erasmusbrug.jpeg"/>
          <p:cNvPicPr>
            <a:picLocks noChangeAspect="1"/>
          </p:cNvPicPr>
          <p:nvPr>
            <p:ph type="pic" idx="23"/>
          </p:nvPr>
        </p:nvPicPr>
        <p:blipFill>
          <a:blip r:embed="rId5">
            <a:extLst/>
          </a:blip>
          <a:srcRect l="19102" t="0" r="19102" b="0"/>
          <a:stretch>
            <a:fillRect/>
          </a:stretch>
        </p:blipFill>
        <p:spPr>
          <a:xfrm>
            <a:off x="1206500" y="1130300"/>
            <a:ext cx="14173200" cy="11468100"/>
          </a:xfrm>
          <a:prstGeom prst="rect">
            <a:avLst/>
          </a:prstGeom>
        </p:spPr>
      </p:pic>
      <p:sp>
        <p:nvSpPr>
          <p:cNvPr id="250" name="Rotterdam"/>
          <p:cNvSpPr txBox="1"/>
          <p:nvPr>
            <p:ph type="title" idx="4294967295"/>
          </p:nvPr>
        </p:nvSpPr>
        <p:spPr>
          <a:xfrm>
            <a:off x="1689100" y="355600"/>
            <a:ext cx="19360662" cy="22860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Rotterdam</a:t>
            </a:r>
          </a:p>
        </p:txBody>
      </p:sp>
      <p:pic>
        <p:nvPicPr>
          <p:cNvPr id="251" name="Red Star.svg" descr="Red Star.sv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921685" y="498539"/>
            <a:ext cx="2838719" cy="28974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rotterdam-haven.jpg" descr="rotterdam-haven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21446" b="0"/>
          <a:stretch>
            <a:fillRect/>
          </a:stretch>
        </p:blipFill>
        <p:spPr>
          <a:xfrm>
            <a:off x="16683" y="67727"/>
            <a:ext cx="26978234" cy="1358054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itHub A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GitHub Actions</a:t>
            </a:r>
          </a:p>
        </p:txBody>
      </p:sp>
      <p:sp>
        <p:nvSpPr>
          <p:cNvPr id="258" name="Two Docker images"/>
          <p:cNvSpPr txBox="1"/>
          <p:nvPr>
            <p:ph type="body" sz="half" idx="1"/>
          </p:nvPr>
        </p:nvSpPr>
        <p:spPr>
          <a:xfrm>
            <a:off x="1689100" y="3149600"/>
            <a:ext cx="21005800" cy="3417444"/>
          </a:xfrm>
          <a:prstGeom prst="rect">
            <a:avLst/>
          </a:prstGeom>
        </p:spPr>
        <p:txBody>
          <a:bodyPr/>
          <a:lstStyle/>
          <a:p>
            <a:pPr/>
            <a:r>
              <a:t>Two Docker images</a:t>
            </a:r>
          </a:p>
        </p:txBody>
      </p:sp>
      <p:pic>
        <p:nvPicPr>
          <p:cNvPr id="259" name="Screenshot 2026-09-21 at 23.06.21.png" descr="Screenshot 2026-09-21 at 23.06.2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22889" y="5853243"/>
            <a:ext cx="12061226" cy="65353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erver setu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Server setup</a:t>
            </a:r>
          </a:p>
        </p:txBody>
      </p:sp>
      <p:sp>
        <p:nvSpPr>
          <p:cNvPr id="262" name="cd devops; make setup; make server-setup; etc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cd devops; make setup; make server-setup; etc</a:t>
            </a:r>
          </a:p>
          <a:p>
            <a:pPr/>
            <a:r>
              <a:t>fresh server, Ubuntu 24</a:t>
            </a:r>
          </a:p>
          <a:p>
            <a:pPr/>
            <a:r>
              <a:t>make deploy</a:t>
            </a:r>
          </a:p>
          <a:p>
            <a:pPr lvl="1"/>
            <a:r>
              <a:t>First time: comment out everything except Traefik and db </a:t>
            </a:r>
          </a:p>
          <a:p>
            <a:pPr lvl="1"/>
            <a:r>
              <a:t>Then enable backend as well</a:t>
            </a:r>
          </a:p>
          <a:p>
            <a:pPr lvl="1"/>
            <a:r>
              <a:t>Then everything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ervi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Services</a:t>
            </a:r>
          </a:p>
        </p:txBody>
      </p:sp>
      <p:sp>
        <p:nvSpPr>
          <p:cNvPr id="265" name="$ make stack-statu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$ make stack-status</a:t>
            </a:r>
          </a:p>
          <a:p>
            <a:pPr marL="0" indent="0">
              <a:buSzTx/>
              <a:buNone/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traefik.1      traefik:v3.7                             </a:t>
            </a:r>
            <a:br/>
            <a:r>
              <a:t>db.1           postgres:18</a:t>
            </a:r>
            <a:br/>
            <a:r>
              <a:t>backend.1      </a:t>
            </a:r>
            <a:r>
              <a:rPr u="sng">
                <a:hlinkClick r:id="rId3" invalidUrl="" action="" tgtFrame="" tooltip="" history="1" highlightClick="0" endSnd="0"/>
              </a:rPr>
              <a:t>ghcr.io/py76be/py76-multi-backend:latest</a:t>
            </a:r>
            <a:br/>
            <a:r>
              <a:t>frontend.1     </a:t>
            </a:r>
            <a:r>
              <a:rPr u="sng">
                <a:hlinkClick r:id="rId4" invalidUrl="" action="" tgtFrame="" tooltip="" history="1" highlightClick="0" endSnd="0"/>
              </a:rPr>
              <a:t>ghcr.io/py76be/py76-multi-frontend:latest</a:t>
            </a:r>
            <a:br/>
            <a:r>
              <a:t>artmirror.1    ghcr.io/py76be/py76-multi-frontend:latest</a:t>
            </a:r>
            <a:br/>
            <a:r>
              <a:t>sintniklaas.1  ghcr.io/py76be/py76-multi-frontend:latest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Nederland-onder-zeeniveau.jpeg" descr="Nederland-onder-zeeniveau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1470" y="-1"/>
            <a:ext cx="11018712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laagste-punt-nederland.jpg" descr="laagste-punt-nederland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49898" y="807222"/>
            <a:ext cx="12392628" cy="123926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devops/stacks fronte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devops/stacks frontend</a:t>
            </a:r>
          </a:p>
        </p:txBody>
      </p:sp>
      <p:sp>
        <p:nvSpPr>
          <p:cNvPr id="275" name="frontend:   image: ghcr.io/py76be/py76-multi-frontend:latest   environment:     RAZZLE_INTERNAL_API_PATH: http://backend:8080/Plone     RAZZLE_API_PATH: https://multi.py76.be   labels:     - traefik.http.routers.rt-          frontend.rule=Host(`multi.py7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Andale Mono"/>
                <a:ea typeface="Andale Mono"/>
                <a:cs typeface="Andale Mono"/>
                <a:sym typeface="Andale Mono"/>
              </a:defRPr>
            </a:pPr>
            <a:r>
              <a:t>frontend:</a:t>
            </a:r>
            <a:br/>
            <a:r>
              <a:t>  image: ghcr.io/py76be/py76-multi-frontend:latest</a:t>
            </a:r>
            <a:br/>
            <a:r>
              <a:t>  environment:</a:t>
            </a:r>
            <a:br/>
            <a:r>
              <a:t>    RAZZLE_INTERNAL_API_PATH: </a:t>
            </a:r>
            <a:r>
              <a:rPr u="sng">
                <a:hlinkClick r:id="rId2" invalidUrl="" action="" tgtFrame="" tooltip="" history="1" highlightClick="0" endSnd="0"/>
              </a:rPr>
              <a:t>http://backend:8080/Plone</a:t>
            </a:r>
            <a:br/>
            <a:r>
              <a:t>    RAZZLE_API_PATH: </a:t>
            </a:r>
            <a:r>
              <a:rPr u="sng">
                <a:hlinkClick r:id="rId3" invalidUrl="" action="" tgtFrame="" tooltip="" history="1" highlightClick="0" endSnd="0"/>
              </a:rPr>
              <a:t>https://multi.py76.be</a:t>
            </a:r>
            <a:br/>
            <a:r>
              <a:t>  labels:</a:t>
            </a:r>
            <a:br/>
            <a:r>
              <a:t>    - traefik.http.routers.rt-</a:t>
            </a:r>
            <a:br/>
            <a:r>
              <a:t>         frontend.rule=Host(`multi.py76.be`)</a:t>
            </a:r>
            <a:br/>
            <a:br/>
            <a:r>
              <a:t>artmirror:…</a:t>
            </a:r>
            <a:br/>
            <a:r>
              <a:t>sintniklaas:…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raefik rout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Traefik routing</a:t>
            </a:r>
          </a:p>
        </p:txBody>
      </p:sp>
      <p:sp>
        <p:nvSpPr>
          <p:cNvPr id="278" name="multi.py76.be         -&gt; frontend:3000 multi.py76.be/++api++ -&gt; backend:8080/Plone/++api++ multi.py76.be/Root    -&gt; backend:8080/ artmirror.py76.be     -&gt; artmirror:3000 sintniklaas.py76.be/++api++                 -&gt; backend:8080/sintniklaas/++api++"/>
          <p:cNvSpPr txBox="1"/>
          <p:nvPr>
            <p:ph type="body" idx="1"/>
          </p:nvPr>
        </p:nvSpPr>
        <p:spPr>
          <a:xfrm>
            <a:off x="1689100" y="3046314"/>
            <a:ext cx="21005800" cy="9401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rPr u="sng">
                <a:hlinkClick r:id="rId2" invalidUrl="" action="" tgtFrame="" tooltip="" history="1" highlightClick="0" endSnd="0"/>
              </a:rPr>
              <a:t>multi.py76.be</a:t>
            </a:r>
            <a:r>
              <a:t>         -&gt; frontend:3000</a:t>
            </a:r>
            <a:br/>
            <a:r>
              <a:rPr u="sng">
                <a:hlinkClick r:id="rId2" invalidUrl="" action="" tgtFrame="" tooltip="" history="1" highlightClick="0" endSnd="0"/>
              </a:rPr>
              <a:t>multi.py76.be</a:t>
            </a:r>
            <a:r>
              <a:t>/++api++ -&gt; backend:8080/Plone/++api++</a:t>
            </a:r>
            <a:br/>
            <a:r>
              <a:t>multi.py76.be/Root    -&gt; backend:8080/</a:t>
            </a:r>
            <a:br/>
            <a:r>
              <a:t>artmirror.py76.be     -&gt; artmirror:3000</a:t>
            </a:r>
            <a:br/>
            <a:r>
              <a:rPr u="sng">
                <a:hlinkClick r:id="rId3" invalidUrl="" action="" tgtFrame="" tooltip="" history="1" highlightClick="0" endSnd="0"/>
              </a:rPr>
              <a:t>sintniklaas.py76.be/++api++</a:t>
            </a:r>
            <a:br/>
            <a:r>
              <a:t>                -&gt; backend:8080/sintniklaas/++api++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devops/stacks backe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devops/stacks backend</a:t>
            </a:r>
          </a:p>
        </p:txBody>
      </p:sp>
      <p:sp>
        <p:nvSpPr>
          <p:cNvPr id="281" name="backend:   labels:     - traefik.http.routers.rt-backend-api .rule=Host(`multi.py76.be`) &amp;&amp; PathPrefix(`/++api++`)     - traefik.http.routers.rt-backend-api .middlewares=mw-backend-vhm-api     - &quot;traefik.http.middlewares.mw-backend-vhm-api .replacepathre"/>
          <p:cNvSpPr txBox="1"/>
          <p:nvPr>
            <p:ph type="body" idx="1"/>
          </p:nvPr>
        </p:nvSpPr>
        <p:spPr>
          <a:xfrm>
            <a:off x="1689100" y="3149600"/>
            <a:ext cx="21005800" cy="9401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backend:</a:t>
            </a:r>
            <a:br/>
            <a:r>
              <a:t>  labels:</a:t>
            </a:r>
            <a:br/>
            <a:r>
              <a:t>    - traefik.http.routers.</a:t>
            </a:r>
            <a:r>
              <a:rPr b="1" u="sng"/>
              <a:t>rt-backend-api</a:t>
            </a:r>
            <a:br>
              <a:rPr b="1" u="sng"/>
            </a:br>
            <a:r>
              <a:t>.rule=Host(`multi.py76.be`) &amp;&amp; PathPrefix(`/++api++`)</a:t>
            </a:r>
            <a:br/>
            <a:r>
              <a:t>    - traefik.http.routers.</a:t>
            </a:r>
            <a:r>
              <a:rPr b="1" u="sng"/>
              <a:t>rt-backend-api</a:t>
            </a:r>
            <a:br>
              <a:rPr b="1" u="sng"/>
            </a:br>
            <a:r>
              <a:t>.middlewares=</a:t>
            </a:r>
            <a:r>
              <a:rPr b="1" u="sng"/>
              <a:t>mw-backend-vhm-api</a:t>
            </a:r>
            <a:br/>
            <a:r>
              <a:t>    - "traefik.http.middlewares.</a:t>
            </a:r>
            <a:r>
              <a:rPr b="1" u="sng"/>
              <a:t>mw-backend-vhm-api</a:t>
            </a:r>
            <a:br>
              <a:rPr b="1" u="sng"/>
            </a:br>
            <a:r>
              <a:t>.replacepathregex</a:t>
            </a:r>
            <a:br/>
            <a:r>
              <a:t>.regex=^/\\+\\+api\\+\\+($$|/.*)"</a:t>
            </a:r>
            <a:br/>
            <a:r>
              <a:t>    - "traefik.http.middlewares.</a:t>
            </a:r>
            <a:r>
              <a:rPr b="1" u="sng"/>
              <a:t>mw-backend-vhm-api</a:t>
            </a:r>
            <a:r>
              <a:t>.replacepathregex</a:t>
            </a:r>
            <a:br/>
            <a:r>
              <a:t>.replacement=/VirtualHostBase/https/multi.py76.be/Plone/++api++/VirtualHostRoot$$1"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devops/stacks backe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devops/stacks backend</a:t>
            </a:r>
          </a:p>
        </p:txBody>
      </p:sp>
      <p:sp>
        <p:nvSpPr>
          <p:cNvPr id="284" name="backend:   labels:     - traefik.http.routers.rt-backend-api.rule=Host(`multi.py76.be`) &amp;&amp; PathPrefix(`/++api++`)     - traefik.http.routers.rt-backend-api.middlewares=mw-backend-vhm-api     - &quot;traefik.http.middlewares.mw-backend-vhm-api.replacepathregex"/>
          <p:cNvSpPr txBox="1"/>
          <p:nvPr>
            <p:ph type="body" idx="1"/>
          </p:nvPr>
        </p:nvSpPr>
        <p:spPr>
          <a:xfrm>
            <a:off x="1689100" y="3149600"/>
            <a:ext cx="21005800" cy="9464944"/>
          </a:xfrm>
          <a:prstGeom prst="rect">
            <a:avLst/>
          </a:prstGeom>
        </p:spPr>
        <p:txBody>
          <a:bodyPr/>
          <a:lstStyle/>
          <a:p>
            <a:pPr marL="0" indent="0" defTabSz="561340">
              <a:spcBef>
                <a:spcPts val="4000"/>
              </a:spcBef>
              <a:buSzTx/>
              <a:buNone/>
              <a:defRPr sz="3264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backend:</a:t>
            </a:r>
            <a:br/>
            <a:r>
              <a:t>  labels:</a:t>
            </a:r>
            <a:br/>
            <a:r>
              <a:t>    - traefik.http.routers.</a:t>
            </a:r>
            <a:r>
              <a:rPr b="1" u="sng"/>
              <a:t>rt-backend-api</a:t>
            </a:r>
            <a:r>
              <a:t>.rule=Host(`multi.py76.be`) &amp;&amp; PathPrefix(`/++api++`)</a:t>
            </a:r>
            <a:br/>
            <a:r>
              <a:t>    - traefik.http.routers.</a:t>
            </a:r>
            <a:r>
              <a:rPr b="1" u="sng"/>
              <a:t>rt-backend-api</a:t>
            </a:r>
            <a:r>
              <a:t>.middlewares=</a:t>
            </a:r>
            <a:r>
              <a:rPr b="1" u="sng"/>
              <a:t>mw-backend-vhm-api</a:t>
            </a:r>
            <a:br/>
            <a:r>
              <a:t>    - "traefik.http.middlewares.</a:t>
            </a:r>
            <a:r>
              <a:rPr b="1" u="sng"/>
              <a:t>mw-backend-vhm-api</a:t>
            </a:r>
            <a:r>
              <a:t>.replacepathregex</a:t>
            </a:r>
            <a:br/>
            <a:r>
              <a:t>.regex=^/\\+\\+api\\+\\+($$|/.*)"</a:t>
            </a:r>
            <a:br/>
            <a:r>
              <a:t>    - "traefik.http.middlewares.</a:t>
            </a:r>
            <a:r>
              <a:rPr b="1" u="sng"/>
              <a:t>mw-backend-vhm-api</a:t>
            </a:r>
            <a:r>
              <a:t>.replacepathregex</a:t>
            </a:r>
            <a:br/>
            <a:r>
              <a:t>.replacement=/VirtualHostBase/https/multi.py76.be/Plone/++api++/VirtualHostRoot$$1”</a:t>
            </a:r>
          </a:p>
          <a:p>
            <a:pPr marL="0" indent="0" defTabSz="561340">
              <a:spcBef>
                <a:spcPts val="4000"/>
              </a:spcBef>
              <a:buSzTx/>
              <a:buNone/>
              <a:defRPr sz="3264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- traefik.http.routers.</a:t>
            </a:r>
            <a:r>
              <a:rPr b="1" u="sng"/>
              <a:t>rt-backend-artmirror-api</a:t>
            </a:r>
            <a:r>
              <a:t>.rule=Host(`artmirror.py76.be`) &amp;&amp; PathPrefix(`/++api++`)</a:t>
            </a:r>
            <a:br/>
            <a:r>
              <a:t>    - traefik.http.routers.</a:t>
            </a:r>
            <a:r>
              <a:rPr b="1" u="sng"/>
              <a:t>rt-backend-artmirror-api</a:t>
            </a:r>
            <a:r>
              <a:t>.middlewares=</a:t>
            </a:r>
            <a:r>
              <a:rPr b="1" u="sng"/>
              <a:t>mw-backend-artmirror-vhm-api</a:t>
            </a:r>
            <a:br/>
            <a:r>
              <a:t>    - “traefik.http.middlewares.</a:t>
            </a:r>
            <a:r>
              <a:rPr b="1" u="sng"/>
              <a:t>mw-backend-artmirror-vhm-api</a:t>
            </a:r>
            <a:r>
              <a:t>.replacepathregex</a:t>
            </a:r>
            <a:br/>
            <a:r>
              <a:t>.regex=^/\\+\\+api\\+\\+($$|/.*)"</a:t>
            </a:r>
            <a:br/>
            <a:r>
              <a:t>    - "traefik.http.middlewares.</a:t>
            </a:r>
            <a:r>
              <a:rPr b="1" u="sng"/>
              <a:t>mw-backend-artmirror-vhm-api</a:t>
            </a:r>
            <a:r>
              <a:t>.replacepathregex</a:t>
            </a:r>
            <a:br/>
            <a:r>
              <a:t>.replacement=/VirtualHostBase/https/artmirror.py76.be/artmirror/++api++/VirtualHostRoot$$1"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devops/stacks /Roo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devops/stacks /Root</a:t>
            </a:r>
          </a:p>
        </p:txBody>
      </p:sp>
      <p:sp>
        <p:nvSpPr>
          <p:cNvPr id="289" name="- &quot;traefik.http.middlewares.mw-backend-vhm-root.replacepathregex.regex=^/Root($$|/.*)&quot;…"/>
          <p:cNvSpPr txBox="1"/>
          <p:nvPr>
            <p:ph type="body" idx="1"/>
          </p:nvPr>
        </p:nvSpPr>
        <p:spPr>
          <a:xfrm>
            <a:off x="1689100" y="3046314"/>
            <a:ext cx="21005800" cy="940137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- "traefik.http.middlewares.mw-backend-vhm-root.replacepathregex.regex=^/Root($$|/.*)"</a:t>
            </a:r>
          </a:p>
          <a:p>
            <a:pPr marL="0" indent="0">
              <a:buSzTx/>
              <a:buNone/>
              <a:defRPr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- "traefik.http.middlewares.mw-backend-vhm-root.replacepathregex.replacement=/VirtualHostBase/https/multi.py76.be/VirtualHostRoot/_vh_Root$$1"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292" name="https://maurits.vanrees.org…"/>
          <p:cNvSpPr txBox="1"/>
          <p:nvPr>
            <p:ph type="body" idx="1"/>
          </p:nvPr>
        </p:nvSpPr>
        <p:spPr>
          <a:xfrm>
            <a:off x="1206500" y="3202689"/>
            <a:ext cx="21971000" cy="8256012"/>
          </a:xfrm>
          <a:prstGeom prst="rect">
            <a:avLst/>
          </a:prstGeom>
        </p:spPr>
        <p:txBody>
          <a:bodyPr/>
          <a:lstStyle/>
          <a:p>
            <a:pPr/>
            <a:r>
              <a:t>https://maurits.vanrees.org</a:t>
            </a:r>
          </a:p>
          <a:p>
            <a:pPr/>
            <a:r>
              <a:t>https://py76.be</a:t>
            </a:r>
          </a:p>
        </p:txBody>
      </p:sp>
      <p:pic>
        <p:nvPicPr>
          <p:cNvPr id="293" name="Red Star.svg" descr="Red Star.sv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21685" y="498539"/>
            <a:ext cx="2838719" cy="28974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stroopwafels_bd96d65f_240528180404_1200x1200.jpg" descr="stroopwafels_bd96d65f_240528180404_1200x12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7915" y="3387218"/>
            <a:ext cx="8734874" cy="8734874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stroopwafels"/>
          <p:cNvSpPr txBox="1"/>
          <p:nvPr/>
        </p:nvSpPr>
        <p:spPr>
          <a:xfrm>
            <a:off x="11227265" y="12148727"/>
            <a:ext cx="8756175" cy="128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algn="ctr" defTabSz="2438338">
              <a:lnSpc>
                <a:spcPct val="90000"/>
              </a:lnSpc>
              <a:spcBef>
                <a:spcPts val="4500"/>
              </a:spcBef>
              <a:defRPr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stroopwafels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